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image27.jpg" ContentType="image/jpg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  <p:sldMasterId id="2147483724" r:id="rId2"/>
  </p:sldMasterIdLst>
  <p:notesMasterIdLst>
    <p:notesMasterId r:id="rId22"/>
  </p:notesMasterIdLst>
  <p:handoutMasterIdLst>
    <p:handoutMasterId r:id="rId23"/>
  </p:handoutMasterIdLst>
  <p:sldIdLst>
    <p:sldId id="9017" r:id="rId3"/>
    <p:sldId id="428" r:id="rId4"/>
    <p:sldId id="430" r:id="rId5"/>
    <p:sldId id="432" r:id="rId6"/>
    <p:sldId id="5658" r:id="rId7"/>
    <p:sldId id="5659" r:id="rId8"/>
    <p:sldId id="434" r:id="rId9"/>
    <p:sldId id="435" r:id="rId10"/>
    <p:sldId id="436" r:id="rId11"/>
    <p:sldId id="437" r:id="rId12"/>
    <p:sldId id="438" r:id="rId13"/>
    <p:sldId id="441" r:id="rId14"/>
    <p:sldId id="5685" r:id="rId15"/>
    <p:sldId id="5686" r:id="rId16"/>
    <p:sldId id="9013" r:id="rId17"/>
    <p:sldId id="5665" r:id="rId18"/>
    <p:sldId id="5656" r:id="rId19"/>
    <p:sldId id="5657" r:id="rId20"/>
    <p:sldId id="901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3566"/>
    <a:srgbClr val="EEFF19"/>
    <a:srgbClr val="4764AF"/>
    <a:srgbClr val="CFD5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9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7714039954080086E-2"/>
          <c:y val="4.4166543241608923E-2"/>
          <c:w val="0.94058315009821314"/>
          <c:h val="0.895328182371927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Labor Force growth 2018-2023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 w="7620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4E9-4907-B222-D21630E82027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4E9-4907-B222-D21630E82027}"/>
              </c:ext>
            </c:extLst>
          </c:dPt>
          <c:dPt>
            <c:idx val="2"/>
            <c:invertIfNegative val="0"/>
            <c:bubble3D val="0"/>
            <c:spPr>
              <a:solidFill>
                <a:srgbClr val="0070C0"/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4E9-4907-B222-D21630E82027}"/>
              </c:ext>
            </c:extLst>
          </c:dPt>
          <c:dPt>
            <c:idx val="3"/>
            <c:invertIfNegative val="0"/>
            <c:bubble3D val="0"/>
            <c:spPr>
              <a:solidFill>
                <a:srgbClr val="0070C0"/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4E9-4907-B222-D21630E82027}"/>
              </c:ext>
            </c:extLst>
          </c:dPt>
          <c:dPt>
            <c:idx val="4"/>
            <c:invertIfNegative val="0"/>
            <c:bubble3D val="0"/>
            <c:spPr>
              <a:solidFill>
                <a:srgbClr val="0070C0"/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4E9-4907-B222-D21630E82027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4E9-4907-B222-D21630E82027}"/>
              </c:ext>
            </c:extLst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4E9-4907-B222-D21630E82027}"/>
              </c:ext>
            </c:extLst>
          </c:dPt>
          <c:dPt>
            <c:idx val="7"/>
            <c:invertIfNegative val="0"/>
            <c:bubble3D val="0"/>
            <c:spPr>
              <a:solidFill>
                <a:srgbClr val="0070C0"/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4E9-4907-B222-D21630E82027}"/>
              </c:ext>
            </c:extLst>
          </c:dPt>
          <c:dPt>
            <c:idx val="8"/>
            <c:invertIfNegative val="0"/>
            <c:bubble3D val="0"/>
            <c:spPr>
              <a:solidFill>
                <a:srgbClr val="C00000"/>
              </a:solidFill>
              <a:ln w="762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34E9-4907-B222-D21630E82027}"/>
              </c:ext>
            </c:extLst>
          </c:dPt>
          <c:dLbls>
            <c:dLbl>
              <c:idx val="0"/>
              <c:layout>
                <c:manualLayout>
                  <c:x val="-1.6843836765822696E-3"/>
                  <c:y val="2.0834678728563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E9-4907-B222-D21630E82027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4E9-4907-B222-D21630E82027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4E9-4907-B222-D21630E82027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4E9-4907-B222-D21630E82027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4E9-4907-B222-D21630E82027}"/>
                </c:ext>
              </c:extLst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4E9-4907-B222-D21630E82027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4E9-4907-B222-D21630E82027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4E9-4907-B222-D21630E82027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34E9-4907-B222-D21630E82027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Bourbon</c:v>
                </c:pt>
                <c:pt idx="1">
                  <c:v>Clark</c:v>
                </c:pt>
                <c:pt idx="2">
                  <c:v>Fayette</c:v>
                </c:pt>
                <c:pt idx="3">
                  <c:v>Franklin</c:v>
                </c:pt>
                <c:pt idx="4">
                  <c:v>Jessamine</c:v>
                </c:pt>
                <c:pt idx="5">
                  <c:v>Madison</c:v>
                </c:pt>
                <c:pt idx="6">
                  <c:v>Montgomery</c:v>
                </c:pt>
                <c:pt idx="7">
                  <c:v>Scott</c:v>
                </c:pt>
                <c:pt idx="8">
                  <c:v>Woodford</c:v>
                </c:pt>
              </c:strCache>
            </c:strRef>
          </c:cat>
          <c:val>
            <c:numRef>
              <c:f>Sheet1!$B$2:$B$10</c:f>
              <c:numCache>
                <c:formatCode>#0</c:formatCode>
                <c:ptCount val="9"/>
                <c:pt idx="0">
                  <c:v>-295</c:v>
                </c:pt>
                <c:pt idx="1">
                  <c:v>117</c:v>
                </c:pt>
                <c:pt idx="2">
                  <c:v>1541</c:v>
                </c:pt>
                <c:pt idx="3">
                  <c:v>277</c:v>
                </c:pt>
                <c:pt idx="4">
                  <c:v>171</c:v>
                </c:pt>
                <c:pt idx="5">
                  <c:v>-23</c:v>
                </c:pt>
                <c:pt idx="6">
                  <c:v>-88</c:v>
                </c:pt>
                <c:pt idx="7">
                  <c:v>1415</c:v>
                </c:pt>
                <c:pt idx="8">
                  <c:v>-20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34E9-4907-B222-D21630E820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98866032"/>
        <c:axId val="998862096"/>
      </c:barChart>
      <c:catAx>
        <c:axId val="99886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8862096"/>
        <c:crosses val="autoZero"/>
        <c:auto val="1"/>
        <c:lblAlgn val="ctr"/>
        <c:lblOffset val="100"/>
        <c:noMultiLvlLbl val="0"/>
      </c:catAx>
      <c:valAx>
        <c:axId val="998862096"/>
        <c:scaling>
          <c:orientation val="minMax"/>
          <c:max val="1800"/>
          <c:min val="-4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8866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1">
              <a:lumMod val="50000"/>
            </a:schemeClr>
          </a:solidFill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0A665C3-5DC2-DA03-FDA5-89055E0783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628096-CA1F-DC19-C547-D6AAD56E4E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1DF9E-6CF4-4A55-BE39-4CA436B18544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927383-E2C6-CC1B-532E-611FDA46CE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F0220F-21D7-BE01-446B-9EC0667081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02BFA-82BC-42C5-A742-6B1ABCF8C8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241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618E9-8553-4525-8292-700CBBCA4FF4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D9421C-4925-4F1D-8AFB-3EDD74F32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65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B568B-4C61-6BD6-F29E-F4C9CECA4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E0A7E9-E25D-7813-F0F1-DDC18146FD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55F7D8-C151-2A57-5EAA-D8F571B2F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Bob – Intro</a:t>
            </a:r>
          </a:p>
          <a:p>
            <a:endParaRPr lang="en-US" dirty="0"/>
          </a:p>
          <a:p>
            <a:r>
              <a:rPr lang="en-US" dirty="0"/>
              <a:t>Thank Midway University for hosting the and for being a Policy Partner.</a:t>
            </a:r>
          </a:p>
          <a:p>
            <a:endParaRPr lang="en-US" dirty="0"/>
          </a:p>
          <a:p>
            <a:r>
              <a:rPr lang="en-US" dirty="0"/>
              <a:t>Welcome state legislators, local officials and Regional Policy Leaders.  </a:t>
            </a:r>
          </a:p>
          <a:p>
            <a:endParaRPr lang="en-US" dirty="0"/>
          </a:p>
          <a:p>
            <a:r>
              <a:rPr lang="en-US" dirty="0"/>
              <a:t>All of you are important stakeholders in our efforts to make this region more competitive for jobs and people.  </a:t>
            </a:r>
          </a:p>
          <a:p>
            <a:endParaRPr lang="en-US" dirty="0"/>
          </a:p>
          <a:p>
            <a:r>
              <a:rPr lang="en-US" dirty="0"/>
              <a:t>We are better together.   </a:t>
            </a:r>
          </a:p>
          <a:p>
            <a:endParaRPr lang="en-US" dirty="0"/>
          </a:p>
          <a:p>
            <a:r>
              <a:rPr lang="en-US" dirty="0"/>
              <a:t>Intro Dr. Marsden for welcome remarks.  </a:t>
            </a:r>
          </a:p>
          <a:p>
            <a:r>
              <a:rPr lang="en-US" dirty="0"/>
              <a:t>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331D2-7311-5DF8-FF46-89C1FE677D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9421C-4925-4F1D-8AFB-3EDD74F323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35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Thank you for the opportunity to share about the Regional Competitiveness Plan.</a:t>
            </a:r>
          </a:p>
          <a:p>
            <a:endParaRPr lang="en-US" dirty="0"/>
          </a:p>
          <a:p>
            <a:r>
              <a:rPr lang="en-US" dirty="0"/>
              <a:t>The Regional Plan is aimed at making this region more competitive for jobs and talent.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9421C-4925-4F1D-8AFB-3EDD74F3236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291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Regionalism is not a new concept. </a:t>
            </a:r>
          </a:p>
          <a:p>
            <a:endParaRPr lang="en-US" dirty="0"/>
          </a:p>
          <a:p>
            <a:r>
              <a:rPr lang="en-US" dirty="0"/>
              <a:t>The seeds of regionalism were planted more than 30 years ago when major employer located in the region (Toyota in Georgetown). </a:t>
            </a:r>
          </a:p>
          <a:p>
            <a:endParaRPr lang="en-US" dirty="0"/>
          </a:p>
          <a:p>
            <a:r>
              <a:rPr lang="en-US" dirty="0"/>
              <a:t>Since that time, business, government and education leaders have informally worked together across economic development and public policy.  </a:t>
            </a:r>
          </a:p>
          <a:p>
            <a:endParaRPr lang="en-US" dirty="0"/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dirty="0"/>
              <a:t>The economic development professionals collaborate to market a larger geographic area to businesses and site selectors.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dirty="0"/>
              <a:t>To compete with larger metros, we are better together!  (workforce, job sites, housing, quality of Life, education, UK)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dirty="0"/>
              <a:t>Regional leaders have also supported each other on public policy efforts to advocate for policies or projects with positive impacts regionally.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9421C-4925-4F1D-8AFB-3EDD74F3236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163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competitiveness? </a:t>
            </a:r>
          </a:p>
          <a:p>
            <a:endParaRPr lang="en-US" dirty="0"/>
          </a:p>
          <a:p>
            <a:r>
              <a:rPr lang="en-US" dirty="0"/>
              <a:t>- Business, site selectors and talent are reviewing data points about competitiveness across 5 categories.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9421C-4925-4F1D-8AFB-3EDD74F323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182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9421C-4925-4F1D-8AFB-3EDD74F3236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62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9421C-4925-4F1D-8AFB-3EDD74F3236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925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We also looked at how we ranked against some of our competitors cities or cities of a similar size based on competitiveness indexes.  </a:t>
            </a:r>
          </a:p>
          <a:p>
            <a:endParaRPr lang="en-US" sz="1200" dirty="0"/>
          </a:p>
          <a:p>
            <a:r>
              <a:rPr lang="en-US" sz="1200" dirty="0"/>
              <a:t>Our key takeaways: </a:t>
            </a:r>
          </a:p>
          <a:p>
            <a:endParaRPr lang="en-US" sz="1200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sz="1200" dirty="0"/>
              <a:t>We have a quality of life strengths that needs to be leveraged.</a:t>
            </a:r>
          </a:p>
          <a:p>
            <a:pPr marL="342900" indent="-342900">
              <a:buAutoNum type="arabicParenR"/>
            </a:pPr>
            <a:r>
              <a:rPr lang="en-US" sz="1200" dirty="0"/>
              <a:t>We have a momentum challenge.</a:t>
            </a:r>
          </a:p>
          <a:p>
            <a:pPr marL="0" indent="0">
              <a:buNone/>
            </a:pPr>
            <a:r>
              <a:rPr lang="en-US" sz="1200" dirty="0"/>
              <a:t>  </a:t>
            </a:r>
          </a:p>
          <a:p>
            <a:pPr marL="0" indent="0">
              <a:buNone/>
            </a:pPr>
            <a:r>
              <a:rPr lang="en-US" sz="1200" dirty="0"/>
              <a:t>What is the momentum index?  - It refers to the “projected growth” of the region.  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Our growth in wages, GDP, AND workforce were slowing and were below the national average.  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We were also not increasing young professionals – which was surprising given we have 10 colleges and universities in the region.  20k graduates per year. 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9421C-4925-4F1D-8AFB-3EDD74F3236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275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+mn-lt"/>
              </a:rPr>
              <a:t>**Note:  Two clicks on this slide. </a:t>
            </a:r>
          </a:p>
          <a:p>
            <a:endParaRPr lang="en-US" sz="1200" dirty="0">
              <a:latin typeface="+mn-lt"/>
            </a:endParaRPr>
          </a:p>
          <a:p>
            <a:r>
              <a:rPr lang="en-US" sz="1200" dirty="0">
                <a:latin typeface="+mn-lt"/>
              </a:rPr>
              <a:t>Regional leaders further evaluated challenges and strengths.  </a:t>
            </a:r>
          </a:p>
          <a:p>
            <a:endParaRPr lang="en-US" sz="1200" dirty="0">
              <a:latin typeface="+mn-lt"/>
            </a:endParaRPr>
          </a:p>
          <a:p>
            <a:pPr marL="171450" indent="-171450">
              <a:buFontTx/>
              <a:buChar char="-"/>
            </a:pPr>
            <a:r>
              <a:rPr lang="en-US" sz="1200" dirty="0">
                <a:latin typeface="+mn-lt"/>
              </a:rPr>
              <a:t>Lack of land for projects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+mn-lt"/>
              </a:rPr>
              <a:t>Skilled Labor issues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+mn-lt"/>
              </a:rPr>
              <a:t>Development costs – planning &amp; zoning challenges </a:t>
            </a:r>
          </a:p>
          <a:p>
            <a:pPr marL="171450" indent="-171450">
              <a:buFontTx/>
              <a:buChar char="-"/>
            </a:pPr>
            <a:r>
              <a:rPr lang="en-US" sz="1200" dirty="0">
                <a:latin typeface="+mn-lt"/>
              </a:rPr>
              <a:t>Housing availability </a:t>
            </a:r>
          </a:p>
          <a:p>
            <a:pPr marL="0" indent="0">
              <a:buFontTx/>
              <a:buNone/>
            </a:pPr>
            <a:endParaRPr lang="en-US" sz="1200" dirty="0">
              <a:latin typeface="+mn-lt"/>
            </a:endParaRPr>
          </a:p>
          <a:p>
            <a:pPr marL="0" indent="0">
              <a:buFontTx/>
              <a:buNone/>
            </a:pPr>
            <a:r>
              <a:rPr lang="en-US" sz="1200" dirty="0">
                <a:latin typeface="+mn-lt"/>
              </a:rPr>
              <a:t>Strengths</a:t>
            </a:r>
          </a:p>
          <a:p>
            <a:pPr marL="0" indent="0">
              <a:buFontTx/>
              <a:buNone/>
            </a:pPr>
            <a:r>
              <a:rPr lang="en-US" sz="1200" dirty="0">
                <a:latin typeface="+mn-lt"/>
              </a:rPr>
              <a:t>- Lots of quality of life assets but we aren’t sharing </a:t>
            </a:r>
            <a:r>
              <a:rPr lang="en-US" dirty="0"/>
              <a:t>it with external audiences (telling our story).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9421C-4925-4F1D-8AFB-3EDD74F3236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398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was a process rooted in a lot of collaboration and research with internal partners in the 9-county region and externally in key markets.  </a:t>
            </a:r>
          </a:p>
          <a:p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Barnstorming and community meetings in all 9-counties</a:t>
            </a:r>
          </a:p>
          <a:p>
            <a:pPr marL="171450" indent="-171450">
              <a:buFontTx/>
              <a:buChar char="-"/>
            </a:pPr>
            <a:r>
              <a:rPr lang="en-US" dirty="0"/>
              <a:t>Young professional focus groups</a:t>
            </a:r>
          </a:p>
          <a:p>
            <a:pPr marL="171450" indent="-171450">
              <a:buFontTx/>
              <a:buChar char="-"/>
            </a:pPr>
            <a:r>
              <a:rPr lang="en-US" dirty="0"/>
              <a:t>External market surveys of young professionals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9421C-4925-4F1D-8AFB-3EDD74F3236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46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/>
              <a:t>One of the key research components was the external survey to young professionals in four cities where we were losing talent to.  </a:t>
            </a:r>
          </a:p>
          <a:p>
            <a:endParaRPr lang="en-US" sz="1400" dirty="0"/>
          </a:p>
          <a:p>
            <a:r>
              <a:rPr lang="en-US" sz="1400" dirty="0"/>
              <a:t>What we found is that we’re unknown.  People don’t know who we are.</a:t>
            </a:r>
          </a:p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2C2AAE-4098-40EA-887F-2B19B50ECEA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0066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reviewing the data and surveys, regional leaders agreed to a plan with three high-level goals.  </a:t>
            </a:r>
          </a:p>
          <a:p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Increasing regional jobs, wages and gross domestic product to the national average </a:t>
            </a:r>
          </a:p>
          <a:p>
            <a:pPr marL="171450" indent="-171450">
              <a:buFontTx/>
              <a:buChar char="-"/>
            </a:pPr>
            <a:r>
              <a:rPr lang="en-US" dirty="0"/>
              <a:t>Increasing our regional labor force, specifically young professionals in the 25-45 range </a:t>
            </a:r>
          </a:p>
          <a:p>
            <a:pPr marL="171450" indent="-171450">
              <a:buFontTx/>
              <a:buChar char="-"/>
            </a:pPr>
            <a:r>
              <a:rPr lang="en-US" dirty="0"/>
              <a:t>Attracting more state and federal investment to the region to support the plan.  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9421C-4925-4F1D-8AFB-3EDD74F3236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84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reach those goals, regional leaders agreed to support 7 specific action items.  </a:t>
            </a:r>
          </a:p>
          <a:p>
            <a:endParaRPr lang="en-US" dirty="0"/>
          </a:p>
          <a:p>
            <a:r>
              <a:rPr lang="en-US" dirty="0"/>
              <a:t>These action items were selected because they are: </a:t>
            </a:r>
          </a:p>
          <a:p>
            <a:pPr marL="171450" indent="-171450">
              <a:buFontTx/>
              <a:buChar char="-"/>
            </a:pPr>
            <a:r>
              <a:rPr lang="en-US" dirty="0"/>
              <a:t>mutually beneficial to all communities (wins for everyone), </a:t>
            </a:r>
          </a:p>
          <a:p>
            <a:pPr marL="171450" indent="-171450">
              <a:buFontTx/>
              <a:buChar char="-"/>
            </a:pPr>
            <a:r>
              <a:rPr lang="en-US" dirty="0"/>
              <a:t>There is a greater impact if these actions are done in partnership – rather than alone</a:t>
            </a:r>
          </a:p>
          <a:p>
            <a:endParaRPr lang="en-US" dirty="0"/>
          </a:p>
          <a:p>
            <a:r>
              <a:rPr lang="en-US" dirty="0"/>
              <a:t>We also wanted to work on a handful of items to show success – not create a plan for 20+ items that no one worked on together.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D9421C-4925-4F1D-8AFB-3EDD74F3236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43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talent, we have 4 deliverables for regional leaders.  Betsy Dexter on our team is leading these initiatives.  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Creating a new regional talent attraction website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Creating a new talent social media and digital marketing campaign to target audiences in key cities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Hosting internal workshops with our regional partners about our talent messaging/marketing strategies for greater alignment.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Developing a strategy to connect businesses with students to increase retention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421C-4925-4F1D-8AFB-3EDD74F32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0848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Regional economic development leaders are working to execute 4 deliverables. </a:t>
            </a:r>
          </a:p>
          <a:p>
            <a:endParaRPr lang="en-US" dirty="0"/>
          </a:p>
          <a:p>
            <a:pPr marL="643914" lvl="1" indent="-178027">
              <a:buFont typeface="Arial" panose="020B0604020202020204" pitchFamily="34" charset="0"/>
              <a:buChar char="•"/>
            </a:pPr>
            <a:r>
              <a:rPr lang="en-US" dirty="0"/>
              <a:t>Refreshing the locateinlexington.com website.</a:t>
            </a:r>
          </a:p>
          <a:p>
            <a:pPr marL="643914" lvl="1" indent="-178027">
              <a:buFont typeface="Arial" panose="020B0604020202020204" pitchFamily="34" charset="0"/>
              <a:buChar char="•"/>
            </a:pPr>
            <a:r>
              <a:rPr lang="en-US" dirty="0"/>
              <a:t>Increasing outreach to site selectors to bring more attention to Lexington and the region (100 engagements)</a:t>
            </a:r>
          </a:p>
          <a:p>
            <a:pPr marL="643914" lvl="1" indent="-178027">
              <a:buFont typeface="Arial" panose="020B0604020202020204" pitchFamily="34" charset="0"/>
              <a:buChar char="•"/>
            </a:pPr>
            <a:r>
              <a:rPr lang="en-US" dirty="0"/>
              <a:t>Attending new events to increase Lexington’s visibility to business targets. </a:t>
            </a:r>
          </a:p>
          <a:p>
            <a:pPr marL="643914" lvl="1" indent="-178027">
              <a:buFont typeface="Arial" panose="020B0604020202020204" pitchFamily="34" charset="0"/>
              <a:buChar char="•"/>
            </a:pPr>
            <a:r>
              <a:rPr lang="en-US" dirty="0"/>
              <a:t>Offering leadership and education events for regional leaders.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421C-4925-4F1D-8AFB-3EDD74F32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92851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are also </a:t>
            </a:r>
            <a:r>
              <a:rPr lang="en-US" dirty="0" err="1"/>
              <a:t>coordinatin</a:t>
            </a:r>
            <a:r>
              <a:rPr lang="en-US" dirty="0"/>
              <a:t> our advocacy as a region and increase investment in infrastructure or other assets that support the action items.  </a:t>
            </a:r>
          </a:p>
          <a:p>
            <a:endParaRPr lang="en-US" dirty="0"/>
          </a:p>
          <a:p>
            <a:r>
              <a:rPr lang="en-US" dirty="0"/>
              <a:t>Some of these include: 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investments in KDPI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Investments in talent marketing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housing affordability policy solutions like low income housing tax credit programs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support for UK projects and R&amp;D grant funding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421C-4925-4F1D-8AFB-3EDD74F32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64033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894C2-38E5-315D-2943-7BB0F25F6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463BCC-725D-359B-4357-9FE343B19A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7392C3-6ACD-EE7D-58C9-950D132BC8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example, the Kentucky Product Development Initiative program has helped accelerate investments in getting more land/sites ready for jobs in Lexington and the region.  </a:t>
            </a:r>
          </a:p>
          <a:p>
            <a:endParaRPr lang="en-US" dirty="0"/>
          </a:p>
          <a:p>
            <a:r>
              <a:rPr lang="en-US" dirty="0"/>
              <a:t>The lack of land and buildings was a challenge for the Lex and region – and for Kentucky.</a:t>
            </a:r>
          </a:p>
          <a:p>
            <a:endParaRPr lang="en-US" dirty="0"/>
          </a:p>
          <a:p>
            <a:r>
              <a:rPr lang="en-US" dirty="0"/>
              <a:t>The General Assembly allocated $100M two years ago.  The funds have helped every community in the region.  This year, the legislature allocated another $75M.  </a:t>
            </a:r>
          </a:p>
          <a:p>
            <a:endParaRPr lang="en-US" dirty="0"/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It has also helped bring local officials together to talk about how do we work together on business parks and share revenues.  </a:t>
            </a:r>
          </a:p>
          <a:p>
            <a:endParaRPr lang="en-US" dirty="0"/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The most notable example is the work of Scott, Madison and Fayette are doing to work together on a joint site in Scott County.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76C00E-76F2-9570-E927-DFC07E69F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3A9CC5-CDA2-42C1-9E0C-CBA22E8C139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379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are we going to resource the plan?    </a:t>
            </a:r>
          </a:p>
          <a:p>
            <a:endParaRPr lang="en-US" dirty="0"/>
          </a:p>
          <a:p>
            <a:r>
              <a:rPr lang="en-US" dirty="0"/>
              <a:t>This is a $1.6M strategy supported by 2 to 1 - business to government.  </a:t>
            </a:r>
          </a:p>
          <a:p>
            <a:endParaRPr lang="en-US" dirty="0"/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We’ve raised over $1M in annual investment from business.  This is a five-year commitment.  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Our regional government partners have invested nearly $600,000 annually.  This is based on a $1 per capita model.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3A9CC5-CDA2-42C1-9E0C-CBA22E8C139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2781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Note this is the same slide.  The side bar changes with the click.  </a:t>
            </a:r>
          </a:p>
          <a:p>
            <a:pPr marL="174708" indent="-174708">
              <a:buFont typeface="Arial" panose="020B0604020202020204" pitchFamily="34" charset="0"/>
              <a:buChar char="•"/>
            </a:pPr>
            <a:r>
              <a:rPr lang="en-US" dirty="0"/>
              <a:t>Gina – Note the local government support from the majority of governments in the region in year 1.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3A9CC5-CDA2-42C1-9E0C-CBA22E8C139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5198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Gina – Emphasis that we’re better together as a region and we’re better in economic development when we work with UK, City and CLX.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421C-4925-4F1D-8AFB-3EDD74F3236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1977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C45BAFD-B50D-7DB0-CB26-199128244D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6073" y="2549826"/>
            <a:ext cx="8599849" cy="1758347"/>
          </a:xfr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buNone/>
              <a:defRPr sz="6200" b="0" i="0">
                <a:solidFill>
                  <a:srgbClr val="223566"/>
                </a:solidFill>
                <a:latin typeface="Miller Banner" pitchFamily="2" charset="77"/>
              </a:defRPr>
            </a:lvl1pPr>
            <a:lvl2pPr marL="457200" indent="0" algn="ctr">
              <a:buNone/>
              <a:defRPr>
                <a:solidFill>
                  <a:srgbClr val="EDFF1A"/>
                </a:solidFill>
              </a:defRPr>
            </a:lvl2pPr>
            <a:lvl3pPr marL="914400" indent="0" algn="ctr">
              <a:buNone/>
              <a:defRPr>
                <a:solidFill>
                  <a:srgbClr val="EDFF1A"/>
                </a:solidFill>
              </a:defRPr>
            </a:lvl3pPr>
            <a:lvl4pPr marL="1371600" indent="0" algn="ctr">
              <a:buNone/>
              <a:defRPr>
                <a:solidFill>
                  <a:srgbClr val="EDFF1A"/>
                </a:solidFill>
              </a:defRPr>
            </a:lvl4pPr>
            <a:lvl5pPr marL="1828800" indent="0" algn="ctr">
              <a:buNone/>
              <a:defRPr>
                <a:solidFill>
                  <a:srgbClr val="EDFF1A"/>
                </a:solidFill>
              </a:defRPr>
            </a:lvl5pPr>
          </a:lstStyle>
          <a:p>
            <a:pPr lvl="0"/>
            <a:r>
              <a:rPr lang="en-US" dirty="0"/>
              <a:t>Title Page</a:t>
            </a:r>
          </a:p>
          <a:p>
            <a:pPr lvl="0"/>
            <a:r>
              <a:rPr lang="en-US" dirty="0"/>
              <a:t>Name Here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4802D217-3C24-2D28-D9DA-36FE665D48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1718" y="308506"/>
            <a:ext cx="2391583" cy="225412"/>
          </a:xfrm>
        </p:spPr>
        <p:txBody>
          <a:bodyPr>
            <a:noAutofit/>
          </a:bodyPr>
          <a:lstStyle>
            <a:lvl1pPr marL="0" indent="0" algn="l">
              <a:buNone/>
              <a:defRPr sz="11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ctr">
              <a:buNone/>
              <a:defRPr>
                <a:solidFill>
                  <a:srgbClr val="EDFF1A"/>
                </a:solidFill>
              </a:defRPr>
            </a:lvl2pPr>
            <a:lvl3pPr marL="914400" indent="0" algn="ctr">
              <a:buNone/>
              <a:defRPr>
                <a:solidFill>
                  <a:srgbClr val="EDFF1A"/>
                </a:solidFill>
              </a:defRPr>
            </a:lvl3pPr>
            <a:lvl4pPr marL="1371600" indent="0" algn="ctr">
              <a:buNone/>
              <a:defRPr>
                <a:solidFill>
                  <a:srgbClr val="EDFF1A"/>
                </a:solidFill>
              </a:defRPr>
            </a:lvl4pPr>
            <a:lvl5pPr marL="1828800" indent="0" algn="ctr">
              <a:buNone/>
              <a:defRPr>
                <a:solidFill>
                  <a:srgbClr val="EDFF1A"/>
                </a:solidFill>
              </a:defRPr>
            </a:lvl5pPr>
          </a:lstStyle>
          <a:p>
            <a:pPr lvl="0"/>
            <a:r>
              <a:rPr lang="en-US" dirty="0"/>
              <a:t>20 November 2024</a:t>
            </a:r>
          </a:p>
        </p:txBody>
      </p:sp>
    </p:spTree>
    <p:extLst>
      <p:ext uri="{BB962C8B-B14F-4D97-AF65-F5344CB8AC3E}">
        <p14:creationId xmlns:p14="http://schemas.microsoft.com/office/powerpoint/2010/main" val="311118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BD6E1256-101E-895C-2C64-76966BFA58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6073" y="2549826"/>
            <a:ext cx="8599849" cy="1758347"/>
          </a:xfr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buNone/>
              <a:defRPr sz="6200" b="0" i="0">
                <a:solidFill>
                  <a:srgbClr val="EDFF43"/>
                </a:solidFill>
                <a:latin typeface="Miller Banner" pitchFamily="2" charset="77"/>
              </a:defRPr>
            </a:lvl1pPr>
            <a:lvl2pPr marL="457200" indent="0" algn="ctr">
              <a:buNone/>
              <a:defRPr>
                <a:solidFill>
                  <a:srgbClr val="EDFF1A"/>
                </a:solidFill>
              </a:defRPr>
            </a:lvl2pPr>
            <a:lvl3pPr marL="914400" indent="0" algn="ctr">
              <a:buNone/>
              <a:defRPr>
                <a:solidFill>
                  <a:srgbClr val="EDFF1A"/>
                </a:solidFill>
              </a:defRPr>
            </a:lvl3pPr>
            <a:lvl4pPr marL="1371600" indent="0" algn="ctr">
              <a:buNone/>
              <a:defRPr>
                <a:solidFill>
                  <a:srgbClr val="EDFF1A"/>
                </a:solidFill>
              </a:defRPr>
            </a:lvl4pPr>
            <a:lvl5pPr marL="1828800" indent="0" algn="ctr">
              <a:buNone/>
              <a:defRPr>
                <a:solidFill>
                  <a:srgbClr val="EDFF1A"/>
                </a:solidFill>
              </a:defRPr>
            </a:lvl5pPr>
          </a:lstStyle>
          <a:p>
            <a:pPr lvl="0"/>
            <a:r>
              <a:rPr lang="en-US" dirty="0"/>
              <a:t>Title Page</a:t>
            </a:r>
          </a:p>
          <a:p>
            <a:pPr lvl="0"/>
            <a:r>
              <a:rPr lang="en-US" dirty="0"/>
              <a:t>Name Here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FE79F071-9581-63BB-1179-437D32F72E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1718" y="308506"/>
            <a:ext cx="2391583" cy="225412"/>
          </a:xfrm>
        </p:spPr>
        <p:txBody>
          <a:bodyPr>
            <a:noAutofit/>
          </a:bodyPr>
          <a:lstStyle>
            <a:lvl1pPr marL="0" indent="0" algn="l">
              <a:buNone/>
              <a:defRPr sz="11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ctr">
              <a:buNone/>
              <a:defRPr>
                <a:solidFill>
                  <a:srgbClr val="EDFF1A"/>
                </a:solidFill>
              </a:defRPr>
            </a:lvl2pPr>
            <a:lvl3pPr marL="914400" indent="0" algn="ctr">
              <a:buNone/>
              <a:defRPr>
                <a:solidFill>
                  <a:srgbClr val="EDFF1A"/>
                </a:solidFill>
              </a:defRPr>
            </a:lvl3pPr>
            <a:lvl4pPr marL="1371600" indent="0" algn="ctr">
              <a:buNone/>
              <a:defRPr>
                <a:solidFill>
                  <a:srgbClr val="EDFF1A"/>
                </a:solidFill>
              </a:defRPr>
            </a:lvl4pPr>
            <a:lvl5pPr marL="1828800" indent="0" algn="ctr">
              <a:buNone/>
              <a:defRPr>
                <a:solidFill>
                  <a:srgbClr val="EDFF1A"/>
                </a:solidFill>
              </a:defRPr>
            </a:lvl5pPr>
          </a:lstStyle>
          <a:p>
            <a:pPr lvl="0"/>
            <a:r>
              <a:rPr lang="en-US" dirty="0"/>
              <a:t>20 November 2024</a:t>
            </a:r>
          </a:p>
        </p:txBody>
      </p:sp>
    </p:spTree>
    <p:extLst>
      <p:ext uri="{BB962C8B-B14F-4D97-AF65-F5344CB8AC3E}">
        <p14:creationId xmlns:p14="http://schemas.microsoft.com/office/powerpoint/2010/main" val="419476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el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7454" y="2599969"/>
            <a:ext cx="2650836" cy="829032"/>
          </a:xfrm>
        </p:spPr>
        <p:txBody>
          <a:bodyPr>
            <a:noAutofit/>
          </a:bodyPr>
          <a:lstStyle>
            <a:lvl1pPr marL="0" indent="0" algn="ctr">
              <a:lnSpc>
                <a:spcPct val="40000"/>
              </a:lnSpc>
              <a:buNone/>
              <a:defRPr sz="130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Department</a:t>
            </a:r>
          </a:p>
          <a:p>
            <a:pPr lvl="0"/>
            <a:r>
              <a:rPr lang="en-US" dirty="0"/>
              <a:t>Company</a:t>
            </a:r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93B865E2-4B4E-BE16-AAF3-1784E2F10E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448789" y="977085"/>
            <a:ext cx="1508165" cy="1532489"/>
          </a:xfrm>
          <a:prstGeom prst="ellipse">
            <a:avLst/>
          </a:prstGeom>
          <a:ln>
            <a:solidFill>
              <a:srgbClr val="4764AF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4764AF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191A8E3D-2D2D-8175-CF36-28240A7523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72561" y="2599969"/>
            <a:ext cx="2650836" cy="829032"/>
          </a:xfrm>
        </p:spPr>
        <p:txBody>
          <a:bodyPr>
            <a:noAutofit/>
          </a:bodyPr>
          <a:lstStyle>
            <a:lvl1pPr marL="0" indent="0" algn="ctr">
              <a:lnSpc>
                <a:spcPct val="40000"/>
              </a:lnSpc>
              <a:buNone/>
              <a:defRPr sz="130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Department</a:t>
            </a:r>
          </a:p>
          <a:p>
            <a:pPr lvl="0"/>
            <a:r>
              <a:rPr lang="en-US" dirty="0"/>
              <a:t>Company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4977043F-528A-EB54-A811-17132118D38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341917" y="977085"/>
            <a:ext cx="1508165" cy="1532489"/>
          </a:xfrm>
          <a:prstGeom prst="ellipse">
            <a:avLst/>
          </a:prstGeom>
          <a:ln>
            <a:solidFill>
              <a:srgbClr val="4764AF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4764AF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EFCD5AF3-553F-C6D9-5FF8-AC813CC276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67668" y="2599969"/>
            <a:ext cx="2650836" cy="829032"/>
          </a:xfrm>
        </p:spPr>
        <p:txBody>
          <a:bodyPr>
            <a:noAutofit/>
          </a:bodyPr>
          <a:lstStyle>
            <a:lvl1pPr marL="0" indent="0" algn="ctr">
              <a:lnSpc>
                <a:spcPct val="40000"/>
              </a:lnSpc>
              <a:buNone/>
              <a:defRPr sz="130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Department</a:t>
            </a:r>
          </a:p>
          <a:p>
            <a:pPr lvl="0"/>
            <a:r>
              <a:rPr lang="en-US" dirty="0"/>
              <a:t>Company</a:t>
            </a:r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C82653EA-AD48-4C86-63B4-8BCAD2EE479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235045" y="977085"/>
            <a:ext cx="1508165" cy="1532489"/>
          </a:xfrm>
          <a:prstGeom prst="ellipse">
            <a:avLst/>
          </a:prstGeom>
          <a:ln>
            <a:solidFill>
              <a:srgbClr val="4764AF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4764AF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80B27F7E-E745-1486-692F-C1F798FF35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20115" y="5212541"/>
            <a:ext cx="2650836" cy="829032"/>
          </a:xfrm>
        </p:spPr>
        <p:txBody>
          <a:bodyPr>
            <a:noAutofit/>
          </a:bodyPr>
          <a:lstStyle>
            <a:lvl1pPr marL="0" indent="0" algn="ctr">
              <a:lnSpc>
                <a:spcPct val="40000"/>
              </a:lnSpc>
              <a:buNone/>
              <a:defRPr sz="130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Department</a:t>
            </a:r>
          </a:p>
          <a:p>
            <a:pPr lvl="0"/>
            <a:r>
              <a:rPr lang="en-US" dirty="0"/>
              <a:t>Company</a:t>
            </a:r>
          </a:p>
        </p:txBody>
      </p:sp>
      <p:sp>
        <p:nvSpPr>
          <p:cNvPr id="34" name="Picture Placeholder 6">
            <a:extLst>
              <a:ext uri="{FF2B5EF4-FFF2-40B4-BE49-F238E27FC236}">
                <a16:creationId xmlns:a16="http://schemas.microsoft.com/office/drawing/2014/main" id="{77B94C39-4482-19FF-1B2B-96F2346D85BE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291451" y="3589657"/>
            <a:ext cx="1508165" cy="1532489"/>
          </a:xfrm>
          <a:prstGeom prst="ellipse">
            <a:avLst/>
          </a:prstGeom>
          <a:ln>
            <a:solidFill>
              <a:srgbClr val="4764AF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4764AF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7F31AB12-5B26-3706-63C9-0D0A26E7BD1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25008" y="5212541"/>
            <a:ext cx="2650836" cy="829032"/>
          </a:xfrm>
        </p:spPr>
        <p:txBody>
          <a:bodyPr>
            <a:noAutofit/>
          </a:bodyPr>
          <a:lstStyle>
            <a:lvl1pPr marL="0" indent="0" algn="ctr">
              <a:lnSpc>
                <a:spcPct val="40000"/>
              </a:lnSpc>
              <a:buNone/>
              <a:defRPr sz="130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Department</a:t>
            </a:r>
          </a:p>
          <a:p>
            <a:pPr lvl="0"/>
            <a:r>
              <a:rPr lang="en-US" dirty="0"/>
              <a:t>Company</a:t>
            </a:r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B0479334-E4BC-8829-5AD6-EE6F2983B32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396344" y="3589657"/>
            <a:ext cx="1508165" cy="1532489"/>
          </a:xfrm>
          <a:prstGeom prst="ellipse">
            <a:avLst/>
          </a:prstGeom>
          <a:ln>
            <a:solidFill>
              <a:srgbClr val="4764AF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4764AF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48149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p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04CF29AD-CAFF-C254-5028-61BFA783BE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886" y="1043282"/>
            <a:ext cx="4294478" cy="1412840"/>
          </a:xfrm>
        </p:spPr>
        <p:txBody>
          <a:bodyPr anchor="t">
            <a:noAutofit/>
          </a:bodyPr>
          <a:lstStyle>
            <a:lvl1pPr marL="0" indent="0" algn="l">
              <a:lnSpc>
                <a:spcPct val="70000"/>
              </a:lnSpc>
              <a:buNone/>
              <a:defRPr sz="6200" b="0" i="0">
                <a:solidFill>
                  <a:srgbClr val="EDFF1A"/>
                </a:solidFill>
                <a:latin typeface="Miller Banner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831A46D2-FA29-B7C7-8C58-ADB9ABA453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886" y="3082367"/>
            <a:ext cx="2590934" cy="1210853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 Name </a:t>
            </a:r>
          </a:p>
          <a:p>
            <a:pPr lvl="0"/>
            <a:r>
              <a:rPr lang="en-US" dirty="0"/>
              <a:t>Population</a:t>
            </a:r>
          </a:p>
          <a:p>
            <a:pPr lvl="0"/>
            <a:r>
              <a:rPr lang="en-US" dirty="0"/>
              <a:t>Labor Force</a:t>
            </a:r>
          </a:p>
          <a:p>
            <a:pPr lvl="0"/>
            <a:r>
              <a:rPr lang="en-US" dirty="0"/>
              <a:t>Median Age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A7629340-88B5-9975-755D-F395E10F41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886" y="4498571"/>
            <a:ext cx="2590934" cy="1210853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 Name </a:t>
            </a:r>
          </a:p>
          <a:p>
            <a:pPr lvl="0"/>
            <a:r>
              <a:rPr lang="en-US" dirty="0"/>
              <a:t>Population</a:t>
            </a:r>
          </a:p>
          <a:p>
            <a:pPr lvl="0"/>
            <a:r>
              <a:rPr lang="en-US" dirty="0"/>
              <a:t>Labor Force</a:t>
            </a:r>
          </a:p>
          <a:p>
            <a:pPr lvl="0"/>
            <a:r>
              <a:rPr lang="en-US" dirty="0"/>
              <a:t>Median Age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7E937485-CABC-4C08-47D7-F8C5C7B4D7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42237" y="3082367"/>
            <a:ext cx="2590934" cy="1210853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 Name </a:t>
            </a:r>
          </a:p>
          <a:p>
            <a:pPr lvl="0"/>
            <a:r>
              <a:rPr lang="en-US" dirty="0"/>
              <a:t>Population</a:t>
            </a:r>
          </a:p>
          <a:p>
            <a:pPr lvl="0"/>
            <a:r>
              <a:rPr lang="en-US" dirty="0"/>
              <a:t>Labor Force</a:t>
            </a:r>
          </a:p>
          <a:p>
            <a:pPr lvl="0"/>
            <a:r>
              <a:rPr lang="en-US" dirty="0"/>
              <a:t>Median Age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DEB83D30-1E4A-01A4-A8C7-A9FE3B7B5C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42237" y="4498571"/>
            <a:ext cx="2590934" cy="1210853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 Name </a:t>
            </a:r>
          </a:p>
          <a:p>
            <a:pPr lvl="0"/>
            <a:r>
              <a:rPr lang="en-US" dirty="0"/>
              <a:t>Population</a:t>
            </a:r>
          </a:p>
          <a:p>
            <a:pPr lvl="0"/>
            <a:r>
              <a:rPr lang="en-US" dirty="0"/>
              <a:t>Labor Force</a:t>
            </a:r>
          </a:p>
          <a:p>
            <a:pPr lvl="0"/>
            <a:r>
              <a:rPr lang="en-US" dirty="0"/>
              <a:t>Median Age</a:t>
            </a:r>
          </a:p>
        </p:txBody>
      </p:sp>
    </p:spTree>
    <p:extLst>
      <p:ext uri="{BB962C8B-B14F-4D97-AF65-F5344CB8AC3E}">
        <p14:creationId xmlns:p14="http://schemas.microsoft.com/office/powerpoint/2010/main" val="2371816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87114" y="749070"/>
            <a:ext cx="3610098" cy="285008"/>
          </a:xfrm>
        </p:spPr>
        <p:txBody>
          <a:bodyPr>
            <a:no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Subcopy</a:t>
            </a:r>
            <a:endParaRPr lang="en-US" dirty="0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6A30C2-E691-FBF4-4C7A-1FE49FD9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87114" y="1119717"/>
            <a:ext cx="3610098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90BBEB56-B4D4-7141-C1EC-6B17CF01BC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87114" y="3074657"/>
            <a:ext cx="3610098" cy="537685"/>
          </a:xfrm>
        </p:spPr>
        <p:txBody>
          <a:bodyPr>
            <a:no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Subcopy</a:t>
            </a:r>
            <a:r>
              <a:rPr lang="en-US" dirty="0"/>
              <a:t> 3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351C162B-C417-49B1-5F05-76EF78DB74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87114" y="1897022"/>
            <a:ext cx="3610098" cy="285008"/>
          </a:xfrm>
        </p:spPr>
        <p:txBody>
          <a:bodyPr>
            <a:no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Subcopy</a:t>
            </a:r>
            <a:r>
              <a:rPr lang="en-US" dirty="0"/>
              <a:t> 2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9FDC7A22-EB2C-B67B-0786-2B67175557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87114" y="2260273"/>
            <a:ext cx="3610098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5118B254-F307-2402-6D23-482D4413F8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87114" y="4237517"/>
            <a:ext cx="3610098" cy="285008"/>
          </a:xfrm>
        </p:spPr>
        <p:txBody>
          <a:bodyPr>
            <a:no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Subcopy</a:t>
            </a:r>
            <a:r>
              <a:rPr lang="en-US" dirty="0"/>
              <a:t> 2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401E1B2-7A21-7DDD-091E-5E7EBA5DFAB8}"/>
              </a:ext>
            </a:extLst>
          </p:cNvPr>
          <p:cNvCxnSpPr>
            <a:cxnSpLocks/>
          </p:cNvCxnSpPr>
          <p:nvPr userDrawn="1"/>
        </p:nvCxnSpPr>
        <p:spPr>
          <a:xfrm>
            <a:off x="9526385" y="3879273"/>
            <a:ext cx="85953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07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p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87114" y="1126274"/>
            <a:ext cx="3610098" cy="367901"/>
          </a:xfrm>
        </p:spPr>
        <p:txBody>
          <a:bodyPr>
            <a:noAutofit/>
          </a:bodyPr>
          <a:lstStyle>
            <a:lvl1pPr marL="0" indent="0" algn="ctr">
              <a:buNone/>
              <a:defRPr sz="30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City Name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351C162B-C417-49B1-5F05-76EF78DB74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87114" y="1662678"/>
            <a:ext cx="3610098" cy="577484"/>
          </a:xfr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Stats Go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C899F42-816D-43D0-5A12-B7F181BAAA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87114" y="2586511"/>
            <a:ext cx="3610098" cy="367901"/>
          </a:xfrm>
        </p:spPr>
        <p:txBody>
          <a:bodyPr>
            <a:noAutofit/>
          </a:bodyPr>
          <a:lstStyle>
            <a:lvl1pPr marL="0" indent="0" algn="ctr">
              <a:buNone/>
              <a:defRPr sz="30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City Name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6E98D7DC-898E-08BF-219A-70FF3E2026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87114" y="3992137"/>
            <a:ext cx="3610098" cy="367901"/>
          </a:xfrm>
        </p:spPr>
        <p:txBody>
          <a:bodyPr>
            <a:noAutofit/>
          </a:bodyPr>
          <a:lstStyle>
            <a:lvl1pPr marL="0" indent="0" algn="ctr">
              <a:buNone/>
              <a:defRPr sz="30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City Name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245FF2F-200C-07E5-26C9-50FFF564F7F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87114" y="3134066"/>
            <a:ext cx="3610098" cy="589868"/>
          </a:xfr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Stats Go Here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9FFC397-70A0-EE86-BE7D-4A81B3EB94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87114" y="4561996"/>
            <a:ext cx="3610098" cy="589868"/>
          </a:xfr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Stats Go Here</a:t>
            </a:r>
          </a:p>
        </p:txBody>
      </p:sp>
    </p:spTree>
    <p:extLst>
      <p:ext uri="{BB962C8B-B14F-4D97-AF65-F5344CB8AC3E}">
        <p14:creationId xmlns:p14="http://schemas.microsoft.com/office/powerpoint/2010/main" val="27989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p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39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 Support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BFB8DFC-69A4-3414-3B28-5CDFE83E3FA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42911" y="0"/>
            <a:ext cx="4849088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7809CEBD-1349-F031-5A2C-43E9671C72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7434" y="981823"/>
            <a:ext cx="6049963" cy="3574473"/>
          </a:xfrm>
        </p:spPr>
        <p:txBody>
          <a:bodyPr>
            <a:noAutofit/>
          </a:bodyPr>
          <a:lstStyle>
            <a:lvl1pPr marL="0" indent="0" algn="l">
              <a:lnSpc>
                <a:spcPct val="85000"/>
              </a:lnSpc>
              <a:buNone/>
              <a:defRPr sz="4800" b="0" i="0">
                <a:solidFill>
                  <a:schemeClr val="bg1"/>
                </a:solidFill>
                <a:latin typeface="Miller Banner" pitchFamily="2" charset="77"/>
              </a:defRPr>
            </a:lvl1pPr>
            <a:lvl2pPr marL="457200" indent="0" algn="ctr">
              <a:buNone/>
              <a:defRPr>
                <a:solidFill>
                  <a:srgbClr val="EDFF1A"/>
                </a:solidFill>
              </a:defRPr>
            </a:lvl2pPr>
            <a:lvl3pPr marL="914400" indent="0" algn="ctr">
              <a:buNone/>
              <a:defRPr>
                <a:solidFill>
                  <a:srgbClr val="EDFF1A"/>
                </a:solidFill>
              </a:defRPr>
            </a:lvl3pPr>
            <a:lvl4pPr marL="1371600" indent="0" algn="ctr">
              <a:buNone/>
              <a:defRPr>
                <a:solidFill>
                  <a:srgbClr val="EDFF1A"/>
                </a:solidFill>
              </a:defRPr>
            </a:lvl4pPr>
            <a:lvl5pPr marL="1828800" indent="0" algn="ctr">
              <a:buNone/>
              <a:defRPr>
                <a:solidFill>
                  <a:srgbClr val="EDFF1A"/>
                </a:solidFill>
              </a:defRPr>
            </a:lvl5pPr>
          </a:lstStyle>
          <a:p>
            <a:pPr lvl="0"/>
            <a:r>
              <a:rPr lang="en-US" dirty="0"/>
              <a:t>A fact that supports the presentation message goes here.</a:t>
            </a:r>
          </a:p>
        </p:txBody>
      </p:sp>
    </p:spTree>
    <p:extLst>
      <p:ext uri="{BB962C8B-B14F-4D97-AF65-F5344CB8AC3E}">
        <p14:creationId xmlns:p14="http://schemas.microsoft.com/office/powerpoint/2010/main" val="216398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Stat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BFB8DFC-69A4-3414-3B28-5CDFE83E3FA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42911" y="0"/>
            <a:ext cx="4849088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EF09E7D-5F6D-E911-7146-E92A9EA1C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461" y="5198079"/>
            <a:ext cx="4978619" cy="1551853"/>
          </a:xfrm>
        </p:spPr>
        <p:txBody>
          <a:bodyPr>
            <a:normAutofit/>
          </a:bodyPr>
          <a:lstStyle>
            <a:lvl1pPr marL="0" indent="0" algn="l">
              <a:buNone/>
              <a:defRPr sz="26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2pPr>
            <a:lvl3pPr marL="9144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3pPr>
            <a:lvl4pPr marL="13716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4pPr>
            <a:lvl5pPr marL="18288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5pPr>
          </a:lstStyle>
          <a:p>
            <a:pPr lvl="0"/>
            <a:r>
              <a:rPr lang="en-US" dirty="0"/>
              <a:t>- Name Here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30725F3-6527-B750-A676-15BE6A5345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5264" y="1056785"/>
            <a:ext cx="4030176" cy="1597746"/>
          </a:xfrm>
        </p:spPr>
        <p:txBody>
          <a:bodyPr>
            <a:noAutofit/>
          </a:bodyPr>
          <a:lstStyle>
            <a:lvl1pPr marL="0" indent="0">
              <a:buNone/>
              <a:defRPr sz="14000" b="1" i="0">
                <a:solidFill>
                  <a:srgbClr val="EDFF43"/>
                </a:solidFill>
                <a:latin typeface="Libre Franklin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10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5A724706-62E0-CBE3-1154-3A996871DA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3382" y="2977800"/>
            <a:ext cx="4978619" cy="190916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None/>
              <a:defRPr sz="48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2pPr>
            <a:lvl3pPr marL="9144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3pPr>
            <a:lvl4pPr marL="13716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4pPr>
            <a:lvl5pPr marL="18288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5pPr>
          </a:lstStyle>
          <a:p>
            <a:pPr lvl="0"/>
            <a:r>
              <a:rPr lang="en-US" dirty="0"/>
              <a:t>Best City </a:t>
            </a:r>
          </a:p>
          <a:p>
            <a:pPr lvl="0"/>
            <a:r>
              <a:rPr lang="en-US" dirty="0"/>
              <a:t>for Work-Life </a:t>
            </a:r>
          </a:p>
          <a:p>
            <a:pPr lvl="0"/>
            <a:r>
              <a:rPr lang="en-US" dirty="0"/>
              <a:t>Balance</a:t>
            </a:r>
          </a:p>
        </p:txBody>
      </p:sp>
    </p:spTree>
    <p:extLst>
      <p:ext uri="{BB962C8B-B14F-4D97-AF65-F5344CB8AC3E}">
        <p14:creationId xmlns:p14="http://schemas.microsoft.com/office/powerpoint/2010/main" val="52308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Section Slide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26C28E0-EB5F-17D3-88AC-956E3CA54C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4166" y="2971336"/>
            <a:ext cx="6049963" cy="720437"/>
          </a:xfrm>
        </p:spPr>
        <p:txBody>
          <a:bodyPr>
            <a:noAutofit/>
          </a:bodyPr>
          <a:lstStyle>
            <a:lvl1pPr marL="0" indent="0" algn="l">
              <a:lnSpc>
                <a:spcPct val="50000"/>
              </a:lnSpc>
              <a:buNone/>
              <a:defRPr sz="2800" b="0" i="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Subheader</a:t>
            </a:r>
            <a:r>
              <a:rPr lang="en-US" dirty="0"/>
              <a:t> Copy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4166" y="1067722"/>
            <a:ext cx="6049963" cy="1246911"/>
          </a:xfrm>
        </p:spPr>
        <p:txBody>
          <a:bodyPr anchor="t">
            <a:noAutofit/>
          </a:bodyPr>
          <a:lstStyle>
            <a:lvl1pPr marL="0" indent="0" algn="l">
              <a:lnSpc>
                <a:spcPct val="75000"/>
              </a:lnSpc>
              <a:buNone/>
              <a:defRPr sz="5800" b="0" i="0">
                <a:solidFill>
                  <a:srgbClr val="4764AF"/>
                </a:solidFill>
                <a:latin typeface="Miller Banner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Goes Here</a:t>
            </a:r>
          </a:p>
        </p:txBody>
      </p:sp>
    </p:spTree>
    <p:extLst>
      <p:ext uri="{BB962C8B-B14F-4D97-AF65-F5344CB8AC3E}">
        <p14:creationId xmlns:p14="http://schemas.microsoft.com/office/powerpoint/2010/main" val="225043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Section Slide -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8F0BD3AB-133B-C2DD-9D43-91A3D03E79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4166" y="2971336"/>
            <a:ext cx="6049963" cy="720437"/>
          </a:xfrm>
        </p:spPr>
        <p:txBody>
          <a:bodyPr>
            <a:noAutofit/>
          </a:bodyPr>
          <a:lstStyle>
            <a:lvl1pPr marL="0" indent="0" algn="l">
              <a:lnSpc>
                <a:spcPct val="50000"/>
              </a:lnSpc>
              <a:buNone/>
              <a:defRPr sz="28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Subheader</a:t>
            </a:r>
            <a:r>
              <a:rPr lang="en-US" dirty="0"/>
              <a:t> Copy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9BC6D4A0-4492-F9E1-C0E0-3989184C67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4166" y="1067722"/>
            <a:ext cx="6049963" cy="1512918"/>
          </a:xfrm>
        </p:spPr>
        <p:txBody>
          <a:bodyPr anchor="t">
            <a:noAutofit/>
          </a:bodyPr>
          <a:lstStyle>
            <a:lvl1pPr marL="0" indent="0" algn="l">
              <a:lnSpc>
                <a:spcPct val="75000"/>
              </a:lnSpc>
              <a:buNone/>
              <a:defRPr sz="5800" b="0" i="0">
                <a:solidFill>
                  <a:schemeClr val="bg1"/>
                </a:solidFill>
                <a:latin typeface="Miller Banner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Goes Here</a:t>
            </a:r>
          </a:p>
        </p:txBody>
      </p:sp>
    </p:spTree>
    <p:extLst>
      <p:ext uri="{BB962C8B-B14F-4D97-AF65-F5344CB8AC3E}">
        <p14:creationId xmlns:p14="http://schemas.microsoft.com/office/powerpoint/2010/main" val="93667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Slide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1A93700C-5C77-4D3D-DBD2-02DF87099DC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3698240"/>
            <a:ext cx="12191999" cy="315976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054E259C-555E-0F4F-62B8-97CC6E3500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5095" y="844669"/>
            <a:ext cx="3611419" cy="173643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000" b="0" i="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Lis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rehenec</a:t>
            </a:r>
            <a:r>
              <a:rPr lang="en-US" dirty="0"/>
              <a:t> </a:t>
            </a:r>
            <a:r>
              <a:rPr lang="en-US" dirty="0" err="1"/>
              <a:t>torerna</a:t>
            </a:r>
            <a:r>
              <a:rPr lang="en-US" dirty="0"/>
              <a:t> </a:t>
            </a:r>
            <a:r>
              <a:rPr lang="en-US" dirty="0" err="1"/>
              <a:t>tionsequis</a:t>
            </a:r>
            <a:r>
              <a:rPr lang="en-US" dirty="0"/>
              <a:t> </a:t>
            </a:r>
            <a:r>
              <a:rPr lang="en-US" dirty="0" err="1"/>
              <a:t>iaspersped</a:t>
            </a:r>
            <a:endParaRPr lang="en-US" dirty="0"/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475C416C-6056-1815-9470-402D903605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60295" y="804029"/>
            <a:ext cx="6049963" cy="173643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500" b="0" i="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Lis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rehenec</a:t>
            </a:r>
            <a:r>
              <a:rPr lang="en-US" dirty="0"/>
              <a:t> </a:t>
            </a:r>
            <a:r>
              <a:rPr lang="en-US" dirty="0" err="1"/>
              <a:t>torerna</a:t>
            </a:r>
            <a:r>
              <a:rPr lang="en-US" dirty="0"/>
              <a:t> </a:t>
            </a:r>
            <a:r>
              <a:rPr lang="en-US" dirty="0" err="1"/>
              <a:t>tionsequis</a:t>
            </a:r>
            <a:r>
              <a:rPr lang="en-US" dirty="0"/>
              <a:t> </a:t>
            </a:r>
            <a:r>
              <a:rPr lang="en-US" dirty="0" err="1"/>
              <a:t>iaspersped</a:t>
            </a:r>
            <a:r>
              <a:rPr lang="en-US" dirty="0"/>
              <a:t> expedition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aceperferit</a:t>
            </a:r>
            <a:r>
              <a:rPr lang="en-US" dirty="0"/>
              <a:t> </a:t>
            </a:r>
            <a:r>
              <a:rPr lang="en-US" dirty="0" err="1"/>
              <a:t>ipsumen</a:t>
            </a:r>
            <a:r>
              <a:rPr lang="en-US" dirty="0"/>
              <a:t> </a:t>
            </a:r>
            <a:r>
              <a:rPr lang="en-US" dirty="0" err="1"/>
              <a:t>dempor</a:t>
            </a:r>
            <a:r>
              <a:rPr lang="en-US" dirty="0"/>
              <a:t> </a:t>
            </a:r>
            <a:r>
              <a:rPr lang="en-US" dirty="0" err="1"/>
              <a:t>sectemp</a:t>
            </a:r>
            <a:r>
              <a:rPr lang="en-US" dirty="0"/>
              <a:t> </a:t>
            </a:r>
            <a:r>
              <a:rPr lang="en-US" dirty="0" err="1"/>
              <a:t>orpore</a:t>
            </a:r>
            <a:r>
              <a:rPr lang="en-US" dirty="0"/>
              <a:t> vid </a:t>
            </a:r>
            <a:r>
              <a:rPr lang="en-US" dirty="0" err="1"/>
              <a:t>quatibus</a:t>
            </a:r>
            <a:r>
              <a:rPr lang="en-US" dirty="0"/>
              <a:t> </a:t>
            </a:r>
            <a:r>
              <a:rPr lang="en-US" dirty="0" err="1"/>
              <a:t>adia</a:t>
            </a:r>
            <a:r>
              <a:rPr lang="en-US" dirty="0"/>
              <a:t> que.</a:t>
            </a:r>
          </a:p>
        </p:txBody>
      </p:sp>
    </p:spTree>
    <p:extLst>
      <p:ext uri="{BB962C8B-B14F-4D97-AF65-F5344CB8AC3E}">
        <p14:creationId xmlns:p14="http://schemas.microsoft.com/office/powerpoint/2010/main" val="215405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869FC0-A07E-2020-E404-510FBE3B03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74987" y="5041865"/>
            <a:ext cx="6042025" cy="451352"/>
          </a:xfrm>
        </p:spPr>
        <p:txBody>
          <a:bodyPr/>
          <a:lstStyle>
            <a:lvl1pPr marL="0" indent="0" algn="ctr">
              <a:buNone/>
              <a:defRPr b="1" i="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>
              <a:buNone/>
              <a:defRPr>
                <a:solidFill>
                  <a:srgbClr val="869DA5"/>
                </a:solidFill>
              </a:defRPr>
            </a:lvl2pPr>
            <a:lvl3pPr marL="914400" indent="0">
              <a:buNone/>
              <a:defRPr>
                <a:solidFill>
                  <a:srgbClr val="869DA5"/>
                </a:solidFill>
              </a:defRPr>
            </a:lvl3pPr>
            <a:lvl4pPr marL="1371600" indent="0">
              <a:buNone/>
              <a:defRPr>
                <a:solidFill>
                  <a:srgbClr val="869DA5"/>
                </a:solidFill>
              </a:defRPr>
            </a:lvl4pPr>
            <a:lvl5pPr marL="1828800" indent="0">
              <a:buNone/>
              <a:defRPr>
                <a:solidFill>
                  <a:srgbClr val="869DA5"/>
                </a:solidFill>
              </a:defRPr>
            </a:lvl5pPr>
          </a:lstStyle>
          <a:p>
            <a:pPr lvl="0"/>
            <a:r>
              <a:rPr lang="en-US" dirty="0"/>
              <a:t>- Name Here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EEAA3EB9-915C-5B7E-91D4-05F24FA25A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70298" y="1364783"/>
            <a:ext cx="9051402" cy="3520573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sz="5000" b="0" i="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2pPr>
            <a:lvl3pPr marL="9144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3pPr>
            <a:lvl4pPr marL="13716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4pPr>
            <a:lvl5pPr marL="18288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5pPr>
          </a:lstStyle>
          <a:p>
            <a:pPr lvl="0"/>
            <a:r>
              <a:rPr lang="en-US" dirty="0"/>
              <a:t>Lis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rehenec</a:t>
            </a:r>
            <a:r>
              <a:rPr lang="en-US" dirty="0"/>
              <a:t> </a:t>
            </a:r>
            <a:r>
              <a:rPr lang="en-US" dirty="0" err="1"/>
              <a:t>tionsequis</a:t>
            </a:r>
            <a:r>
              <a:rPr lang="en-US" dirty="0"/>
              <a:t> </a:t>
            </a:r>
            <a:r>
              <a:rPr lang="en-US" dirty="0" err="1"/>
              <a:t>alibust</a:t>
            </a:r>
            <a:r>
              <a:rPr lang="en-US" dirty="0"/>
              <a:t> </a:t>
            </a:r>
            <a:r>
              <a:rPr lang="en-US" dirty="0" err="1"/>
              <a:t>iaspersped</a:t>
            </a:r>
            <a:r>
              <a:rPr lang="en-US" dirty="0"/>
              <a:t> expedition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aceperferit</a:t>
            </a:r>
            <a:r>
              <a:rPr lang="en-US" dirty="0"/>
              <a:t> </a:t>
            </a:r>
            <a:r>
              <a:rPr lang="en-US" dirty="0" err="1"/>
              <a:t>ipsumen</a:t>
            </a:r>
            <a:r>
              <a:rPr lang="en-US" dirty="0"/>
              <a:t> </a:t>
            </a:r>
            <a:r>
              <a:rPr lang="en-US" dirty="0" err="1"/>
              <a:t>dempor</a:t>
            </a:r>
            <a:r>
              <a:rPr lang="en-US" dirty="0"/>
              <a:t> </a:t>
            </a:r>
            <a:r>
              <a:rPr lang="en-US" dirty="0" err="1"/>
              <a:t>sectem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orpore</a:t>
            </a:r>
            <a:r>
              <a:rPr lang="en-US" dirty="0"/>
              <a:t> vid </a:t>
            </a:r>
            <a:r>
              <a:rPr lang="en-US" dirty="0" err="1"/>
              <a:t>quatibus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31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4C87C85D-A688-27A6-D750-1A99BA42BD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74987" y="5041865"/>
            <a:ext cx="6042025" cy="451352"/>
          </a:xfrm>
        </p:spPr>
        <p:txBody>
          <a:bodyPr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>
              <a:buNone/>
              <a:defRPr>
                <a:solidFill>
                  <a:srgbClr val="869DA5"/>
                </a:solidFill>
              </a:defRPr>
            </a:lvl2pPr>
            <a:lvl3pPr marL="914400" indent="0">
              <a:buNone/>
              <a:defRPr>
                <a:solidFill>
                  <a:srgbClr val="869DA5"/>
                </a:solidFill>
              </a:defRPr>
            </a:lvl3pPr>
            <a:lvl4pPr marL="1371600" indent="0">
              <a:buNone/>
              <a:defRPr>
                <a:solidFill>
                  <a:srgbClr val="869DA5"/>
                </a:solidFill>
              </a:defRPr>
            </a:lvl4pPr>
            <a:lvl5pPr marL="1828800" indent="0">
              <a:buNone/>
              <a:defRPr>
                <a:solidFill>
                  <a:srgbClr val="869DA5"/>
                </a:solidFill>
              </a:defRPr>
            </a:lvl5pPr>
          </a:lstStyle>
          <a:p>
            <a:pPr lvl="0"/>
            <a:r>
              <a:rPr lang="en-US" dirty="0"/>
              <a:t>- Name Here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47F4D819-33C1-2902-A4D9-C6B090E3B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70298" y="1364783"/>
            <a:ext cx="9051402" cy="3520573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sz="5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2pPr>
            <a:lvl3pPr marL="9144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3pPr>
            <a:lvl4pPr marL="13716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4pPr>
            <a:lvl5pPr marL="18288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5pPr>
          </a:lstStyle>
          <a:p>
            <a:pPr lvl="0"/>
            <a:r>
              <a:rPr lang="en-US" dirty="0"/>
              <a:t>Lis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rehenec</a:t>
            </a:r>
            <a:r>
              <a:rPr lang="en-US" dirty="0"/>
              <a:t> </a:t>
            </a:r>
            <a:r>
              <a:rPr lang="en-US" dirty="0" err="1"/>
              <a:t>tionsequis</a:t>
            </a:r>
            <a:r>
              <a:rPr lang="en-US" dirty="0"/>
              <a:t> </a:t>
            </a:r>
            <a:r>
              <a:rPr lang="en-US" dirty="0" err="1"/>
              <a:t>alibust</a:t>
            </a:r>
            <a:r>
              <a:rPr lang="en-US" dirty="0"/>
              <a:t> </a:t>
            </a:r>
            <a:r>
              <a:rPr lang="en-US" dirty="0" err="1"/>
              <a:t>iaspersped</a:t>
            </a:r>
            <a:r>
              <a:rPr lang="en-US" dirty="0"/>
              <a:t> expedition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aceperferit</a:t>
            </a:r>
            <a:r>
              <a:rPr lang="en-US" dirty="0"/>
              <a:t> </a:t>
            </a:r>
            <a:r>
              <a:rPr lang="en-US" dirty="0" err="1"/>
              <a:t>ipsumen</a:t>
            </a:r>
            <a:r>
              <a:rPr lang="en-US" dirty="0"/>
              <a:t> </a:t>
            </a:r>
            <a:r>
              <a:rPr lang="en-US" dirty="0" err="1"/>
              <a:t>dempor</a:t>
            </a:r>
            <a:r>
              <a:rPr lang="en-US" dirty="0"/>
              <a:t> </a:t>
            </a:r>
            <a:r>
              <a:rPr lang="en-US" dirty="0" err="1"/>
              <a:t>sectem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orpore</a:t>
            </a:r>
            <a:r>
              <a:rPr lang="en-US" dirty="0"/>
              <a:t> vid </a:t>
            </a:r>
            <a:r>
              <a:rPr lang="en-US" dirty="0" err="1"/>
              <a:t>quatibus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78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Photo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376B4764-AB76-E554-48C9-204A823381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74987" y="5041865"/>
            <a:ext cx="6042025" cy="451352"/>
          </a:xfrm>
        </p:spPr>
        <p:txBody>
          <a:bodyPr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>
              <a:buNone/>
              <a:defRPr>
                <a:solidFill>
                  <a:srgbClr val="869DA5"/>
                </a:solidFill>
              </a:defRPr>
            </a:lvl2pPr>
            <a:lvl3pPr marL="914400" indent="0">
              <a:buNone/>
              <a:defRPr>
                <a:solidFill>
                  <a:srgbClr val="869DA5"/>
                </a:solidFill>
              </a:defRPr>
            </a:lvl3pPr>
            <a:lvl4pPr marL="1371600" indent="0">
              <a:buNone/>
              <a:defRPr>
                <a:solidFill>
                  <a:srgbClr val="869DA5"/>
                </a:solidFill>
              </a:defRPr>
            </a:lvl4pPr>
            <a:lvl5pPr marL="1828800" indent="0">
              <a:buNone/>
              <a:defRPr>
                <a:solidFill>
                  <a:srgbClr val="869DA5"/>
                </a:solidFill>
              </a:defRPr>
            </a:lvl5pPr>
          </a:lstStyle>
          <a:p>
            <a:pPr lvl="0"/>
            <a:r>
              <a:rPr lang="en-US" dirty="0"/>
              <a:t>- Name Here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04131307-AD55-5E9D-5C56-1DF5E7E823F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70298" y="1364783"/>
            <a:ext cx="9051402" cy="3520573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sz="5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2pPr>
            <a:lvl3pPr marL="9144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3pPr>
            <a:lvl4pPr marL="13716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4pPr>
            <a:lvl5pPr marL="18288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5pPr>
          </a:lstStyle>
          <a:p>
            <a:pPr lvl="0"/>
            <a:r>
              <a:rPr lang="en-US" dirty="0"/>
              <a:t>Lis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rehenec</a:t>
            </a:r>
            <a:r>
              <a:rPr lang="en-US" dirty="0"/>
              <a:t> </a:t>
            </a:r>
            <a:r>
              <a:rPr lang="en-US" dirty="0" err="1"/>
              <a:t>tionsequis</a:t>
            </a:r>
            <a:r>
              <a:rPr lang="en-US" dirty="0"/>
              <a:t> </a:t>
            </a:r>
            <a:r>
              <a:rPr lang="en-US" dirty="0" err="1"/>
              <a:t>alibust</a:t>
            </a:r>
            <a:r>
              <a:rPr lang="en-US" dirty="0"/>
              <a:t> </a:t>
            </a:r>
            <a:r>
              <a:rPr lang="en-US" dirty="0" err="1"/>
              <a:t>iaspersped</a:t>
            </a:r>
            <a:r>
              <a:rPr lang="en-US" dirty="0"/>
              <a:t> expedition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aceperferit</a:t>
            </a:r>
            <a:r>
              <a:rPr lang="en-US" dirty="0"/>
              <a:t> </a:t>
            </a:r>
            <a:r>
              <a:rPr lang="en-US" dirty="0" err="1"/>
              <a:t>ipsumen</a:t>
            </a:r>
            <a:r>
              <a:rPr lang="en-US" dirty="0"/>
              <a:t> </a:t>
            </a:r>
            <a:r>
              <a:rPr lang="en-US" dirty="0" err="1"/>
              <a:t>dempor</a:t>
            </a:r>
            <a:r>
              <a:rPr lang="en-US" dirty="0"/>
              <a:t> </a:t>
            </a:r>
            <a:r>
              <a:rPr lang="en-US" dirty="0" err="1"/>
              <a:t>sectem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orpore</a:t>
            </a:r>
            <a:r>
              <a:rPr lang="en-US" dirty="0"/>
              <a:t> vid </a:t>
            </a:r>
            <a:r>
              <a:rPr lang="en-US" dirty="0" err="1"/>
              <a:t>quatibus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06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 with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BFB8DFC-69A4-3414-3B28-5CDFE83E3FA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79855" y="0"/>
            <a:ext cx="4812144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37ED9B1A-2539-A24C-4E7C-BB24B134AC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30535" y="824348"/>
            <a:ext cx="5077225" cy="345301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7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Lis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rehenec</a:t>
            </a:r>
            <a:r>
              <a:rPr lang="en-US" dirty="0"/>
              <a:t> </a:t>
            </a:r>
            <a:r>
              <a:rPr lang="en-US" dirty="0" err="1"/>
              <a:t>torerna</a:t>
            </a:r>
            <a:r>
              <a:rPr lang="en-US" dirty="0"/>
              <a:t> </a:t>
            </a:r>
            <a:r>
              <a:rPr lang="en-US" dirty="0" err="1"/>
              <a:t>tionsequis</a:t>
            </a:r>
            <a:r>
              <a:rPr lang="en-US" dirty="0"/>
              <a:t> </a:t>
            </a:r>
            <a:r>
              <a:rPr lang="en-US" dirty="0" err="1"/>
              <a:t>iaspersped</a:t>
            </a:r>
            <a:r>
              <a:rPr lang="en-US" dirty="0"/>
              <a:t> expedition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aceperferit</a:t>
            </a:r>
            <a:r>
              <a:rPr lang="en-US" dirty="0"/>
              <a:t> </a:t>
            </a:r>
            <a:r>
              <a:rPr lang="en-US" dirty="0" err="1"/>
              <a:t>ipsumen</a:t>
            </a:r>
            <a:r>
              <a:rPr lang="en-US" dirty="0"/>
              <a:t> </a:t>
            </a:r>
            <a:r>
              <a:rPr lang="en-US" dirty="0" err="1"/>
              <a:t>dempor</a:t>
            </a:r>
            <a:r>
              <a:rPr lang="en-US" dirty="0"/>
              <a:t> </a:t>
            </a:r>
            <a:r>
              <a:rPr lang="en-US" dirty="0" err="1"/>
              <a:t>sectemp</a:t>
            </a:r>
            <a:r>
              <a:rPr lang="en-US" dirty="0"/>
              <a:t> </a:t>
            </a:r>
            <a:r>
              <a:rPr lang="en-US" dirty="0" err="1"/>
              <a:t>orpore</a:t>
            </a:r>
            <a:endParaRPr lang="en-US" dirty="0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57A5F84F-5EA8-B610-18E8-72FE5EA086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30535" y="4542909"/>
            <a:ext cx="5077225" cy="86221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1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-Name Here</a:t>
            </a:r>
          </a:p>
        </p:txBody>
      </p:sp>
    </p:spTree>
    <p:extLst>
      <p:ext uri="{BB962C8B-B14F-4D97-AF65-F5344CB8AC3E}">
        <p14:creationId xmlns:p14="http://schemas.microsoft.com/office/powerpoint/2010/main" val="268952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Photo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BFB8DFC-69A4-3414-3B28-5CDFE83E3FA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79855" y="0"/>
            <a:ext cx="4812144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03D4D"/>
                </a:solidFill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387CFCA8-DC08-37A3-021D-3A0AF6D87A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30535" y="824348"/>
            <a:ext cx="5077225" cy="345301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700" b="0" i="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Lis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rehenec</a:t>
            </a:r>
            <a:r>
              <a:rPr lang="en-US" dirty="0"/>
              <a:t> </a:t>
            </a:r>
            <a:r>
              <a:rPr lang="en-US" dirty="0" err="1"/>
              <a:t>torerna</a:t>
            </a:r>
            <a:r>
              <a:rPr lang="en-US" dirty="0"/>
              <a:t> </a:t>
            </a:r>
            <a:r>
              <a:rPr lang="en-US" dirty="0" err="1"/>
              <a:t>tionsequis</a:t>
            </a:r>
            <a:r>
              <a:rPr lang="en-US" dirty="0"/>
              <a:t> </a:t>
            </a:r>
            <a:r>
              <a:rPr lang="en-US" dirty="0" err="1"/>
              <a:t>iaspersped</a:t>
            </a:r>
            <a:r>
              <a:rPr lang="en-US" dirty="0"/>
              <a:t> expedition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aceperferit</a:t>
            </a:r>
            <a:r>
              <a:rPr lang="en-US" dirty="0"/>
              <a:t> </a:t>
            </a:r>
            <a:r>
              <a:rPr lang="en-US" dirty="0" err="1"/>
              <a:t>ipsumen</a:t>
            </a:r>
            <a:r>
              <a:rPr lang="en-US" dirty="0"/>
              <a:t> </a:t>
            </a:r>
            <a:r>
              <a:rPr lang="en-US" dirty="0" err="1"/>
              <a:t>dempor</a:t>
            </a:r>
            <a:r>
              <a:rPr lang="en-US" dirty="0"/>
              <a:t> </a:t>
            </a:r>
            <a:r>
              <a:rPr lang="en-US" dirty="0" err="1"/>
              <a:t>sectemp</a:t>
            </a:r>
            <a:r>
              <a:rPr lang="en-US" dirty="0"/>
              <a:t> </a:t>
            </a:r>
            <a:r>
              <a:rPr lang="en-US" dirty="0" err="1"/>
              <a:t>orpore</a:t>
            </a: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FE9F5FDC-5F60-E469-1ECF-33DBFF8A16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30535" y="4542909"/>
            <a:ext cx="5077225" cy="86221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100" b="0" i="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-Name Here</a:t>
            </a:r>
          </a:p>
        </p:txBody>
      </p:sp>
    </p:spTree>
    <p:extLst>
      <p:ext uri="{BB962C8B-B14F-4D97-AF65-F5344CB8AC3E}">
        <p14:creationId xmlns:p14="http://schemas.microsoft.com/office/powerpoint/2010/main" val="102212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90950" y="2820393"/>
            <a:ext cx="3610098" cy="285008"/>
          </a:xfrm>
        </p:spPr>
        <p:txBody>
          <a:bodyPr>
            <a:noAutofit/>
          </a:bodyPr>
          <a:lstStyle>
            <a:lvl1pPr marL="0" indent="0" algn="ctr">
              <a:buNone/>
              <a:defRPr sz="20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 Title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B3693AD-13AB-0EFB-1734-D0ACF18A96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45381" y="4050152"/>
            <a:ext cx="2909454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74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6A30C2-E691-FBF4-4C7A-1FE49FD9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76154" y="1455390"/>
            <a:ext cx="2439690" cy="1229755"/>
          </a:xfrm>
        </p:spPr>
        <p:txBody>
          <a:bodyPr anchor="ctr">
            <a:noAutofit/>
          </a:bodyPr>
          <a:lstStyle>
            <a:lvl1pPr marL="0" indent="0" algn="ctr">
              <a:buNone/>
              <a:defRPr sz="12500" b="1" i="0">
                <a:solidFill>
                  <a:srgbClr val="223566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3.1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351C162B-C417-49B1-5F05-76EF78DB74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38763" y="4945422"/>
            <a:ext cx="2780145" cy="285008"/>
          </a:xfrm>
        </p:spPr>
        <p:txBody>
          <a:bodyPr>
            <a:noAutofit/>
          </a:bodyPr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Subcopy</a:t>
            </a:r>
            <a:endParaRPr lang="en-US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AD4AA80C-AA33-8CE2-0CFD-4F2B29B8F7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59417" y="4945422"/>
            <a:ext cx="2281383" cy="285008"/>
          </a:xfrm>
        </p:spPr>
        <p:txBody>
          <a:bodyPr>
            <a:noAutofit/>
          </a:bodyPr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Subcopy</a:t>
            </a:r>
            <a:endParaRPr lang="en-US" dirty="0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9FDC7A22-EB2C-B67B-0786-2B67175557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4108" y="4050152"/>
            <a:ext cx="2909454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74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</p:spTree>
    <p:extLst>
      <p:ext uri="{BB962C8B-B14F-4D97-AF65-F5344CB8AC3E}">
        <p14:creationId xmlns:p14="http://schemas.microsoft.com/office/powerpoint/2010/main" val="113560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mb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351C162B-C417-49B1-5F05-76EF78DB74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56459" y="2359495"/>
            <a:ext cx="2909454" cy="285008"/>
          </a:xfrm>
        </p:spPr>
        <p:txBody>
          <a:bodyPr>
            <a:noAutofit/>
          </a:bodyPr>
          <a:lstStyle>
            <a:lvl1pPr marL="0" indent="0" algn="ctr">
              <a:buNone/>
              <a:defRPr sz="1500" b="1" i="0">
                <a:solidFill>
                  <a:srgbClr val="4764AF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 Category Here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9FDC7A22-EB2C-B67B-0786-2B67175557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459" y="1554869"/>
            <a:ext cx="2909454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6200" b="1" i="0">
                <a:solidFill>
                  <a:srgbClr val="223566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0,000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0534C80-5E39-DB01-5E8F-A65CB2863A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41273" y="1554869"/>
            <a:ext cx="2909454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6200" b="1" i="0">
                <a:solidFill>
                  <a:srgbClr val="223566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0,000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1D1F1CB-1C58-3241-94A4-3CCB06CA77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41273" y="2359495"/>
            <a:ext cx="2909454" cy="285008"/>
          </a:xfrm>
        </p:spPr>
        <p:txBody>
          <a:bodyPr>
            <a:noAutofit/>
          </a:bodyPr>
          <a:lstStyle>
            <a:lvl1pPr marL="0" indent="0" algn="ctr">
              <a:buNone/>
              <a:defRPr sz="1500" b="1" i="0">
                <a:solidFill>
                  <a:srgbClr val="4764AF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 Category Here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5A01B2E9-CF24-3C54-F0FD-E8BAA43208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5059" y="1554869"/>
            <a:ext cx="2909454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6200" b="1" i="0">
                <a:solidFill>
                  <a:srgbClr val="223566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0,000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86BC0116-4543-E2EC-0F8F-0AEAAC4016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65059" y="2359495"/>
            <a:ext cx="2909454" cy="285008"/>
          </a:xfrm>
        </p:spPr>
        <p:txBody>
          <a:bodyPr>
            <a:noAutofit/>
          </a:bodyPr>
          <a:lstStyle>
            <a:lvl1pPr marL="0" indent="0" algn="ctr">
              <a:buNone/>
              <a:defRPr sz="1500" b="1" i="0">
                <a:solidFill>
                  <a:srgbClr val="4764AF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 Category Here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92F7A793-3E9C-56F4-8B1C-A15F4C787FF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6459" y="4087934"/>
            <a:ext cx="2909454" cy="285008"/>
          </a:xfrm>
        </p:spPr>
        <p:txBody>
          <a:bodyPr>
            <a:noAutofit/>
          </a:bodyPr>
          <a:lstStyle>
            <a:lvl1pPr marL="0" indent="0" algn="ctr">
              <a:buNone/>
              <a:defRPr sz="1500" b="1" i="0">
                <a:solidFill>
                  <a:srgbClr val="4764AF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 Category Here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972A6FA5-81F5-C043-746A-C22B7F22C8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56459" y="3283308"/>
            <a:ext cx="2909454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6200" b="1" i="0">
                <a:solidFill>
                  <a:srgbClr val="223566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0,000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8AADDE17-2AA2-6E62-ECF2-ECD0BE6BD2D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41273" y="3283308"/>
            <a:ext cx="2909454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6200" b="1" i="0">
                <a:solidFill>
                  <a:srgbClr val="223566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0,000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4399F7AE-B947-E543-A450-44BD2F278B3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41273" y="4087934"/>
            <a:ext cx="2909454" cy="285008"/>
          </a:xfrm>
        </p:spPr>
        <p:txBody>
          <a:bodyPr>
            <a:noAutofit/>
          </a:bodyPr>
          <a:lstStyle>
            <a:lvl1pPr marL="0" indent="0" algn="ctr">
              <a:buNone/>
              <a:defRPr sz="1500" b="1" i="0">
                <a:solidFill>
                  <a:srgbClr val="4764AF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 Category Here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717493BF-7BD6-13EB-12E3-A2C7C4BBC2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65059" y="3283308"/>
            <a:ext cx="2909454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6200" b="1" i="0">
                <a:solidFill>
                  <a:srgbClr val="223566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0,000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0F1DF0A1-7C58-1723-56DD-2D2C658E0A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65059" y="4087934"/>
            <a:ext cx="2909454" cy="285008"/>
          </a:xfrm>
        </p:spPr>
        <p:txBody>
          <a:bodyPr>
            <a:noAutofit/>
          </a:bodyPr>
          <a:lstStyle>
            <a:lvl1pPr marL="0" indent="0" algn="ctr">
              <a:buNone/>
              <a:defRPr sz="1500" b="1" i="0">
                <a:solidFill>
                  <a:srgbClr val="4764AF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 Category Here</a:t>
            </a:r>
          </a:p>
        </p:txBody>
      </p:sp>
    </p:spTree>
    <p:extLst>
      <p:ext uri="{BB962C8B-B14F-4D97-AF65-F5344CB8AC3E}">
        <p14:creationId xmlns:p14="http://schemas.microsoft.com/office/powerpoint/2010/main" val="91796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886" y="1043282"/>
            <a:ext cx="4294478" cy="1412840"/>
          </a:xfrm>
        </p:spPr>
        <p:txBody>
          <a:bodyPr anchor="t">
            <a:noAutofit/>
          </a:bodyPr>
          <a:lstStyle>
            <a:lvl1pPr marL="0" indent="0" algn="l">
              <a:lnSpc>
                <a:spcPct val="70000"/>
              </a:lnSpc>
              <a:buNone/>
              <a:defRPr sz="6200" b="0" i="0">
                <a:solidFill>
                  <a:srgbClr val="EDFF1A"/>
                </a:solidFill>
                <a:latin typeface="Miller Banner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26C28E0-EB5F-17D3-88AC-956E3CA54C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1968" y="2966484"/>
            <a:ext cx="4294478" cy="2732351"/>
          </a:xfrm>
        </p:spPr>
        <p:txBody>
          <a:bodyPr>
            <a:noAutofit/>
          </a:bodyPr>
          <a:lstStyle>
            <a:lvl1pPr marL="342900" indent="-342900" algn="l">
              <a:lnSpc>
                <a:spcPct val="70000"/>
              </a:lnSpc>
              <a:buFont typeface="Arial" panose="020B0604020202020204" pitchFamily="34" charset="0"/>
              <a:buChar char="•"/>
              <a:defRPr sz="2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</p:txBody>
      </p:sp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AAB9492A-1675-D338-3E41-F3D5BA1E48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73479" y="0"/>
            <a:ext cx="641852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4047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Bullet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886" y="1043282"/>
            <a:ext cx="4294478" cy="1412840"/>
          </a:xfrm>
        </p:spPr>
        <p:txBody>
          <a:bodyPr anchor="t">
            <a:noAutofit/>
          </a:bodyPr>
          <a:lstStyle>
            <a:lvl1pPr marL="0" indent="0" algn="l">
              <a:lnSpc>
                <a:spcPct val="70000"/>
              </a:lnSpc>
              <a:buNone/>
              <a:defRPr sz="6200" b="0" i="0">
                <a:solidFill>
                  <a:srgbClr val="223566"/>
                </a:solidFill>
                <a:latin typeface="Miller Banner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26C28E0-EB5F-17D3-88AC-956E3CA54C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1968" y="2966484"/>
            <a:ext cx="4294478" cy="2732351"/>
          </a:xfrm>
        </p:spPr>
        <p:txBody>
          <a:bodyPr>
            <a:noAutofit/>
          </a:bodyPr>
          <a:lstStyle>
            <a:lvl1pPr marL="342900" indent="-342900" algn="l">
              <a:lnSpc>
                <a:spcPct val="70000"/>
              </a:lnSpc>
              <a:buFont typeface="Arial" panose="020B0604020202020204" pitchFamily="34" charset="0"/>
              <a:buChar char="•"/>
              <a:defRPr sz="2000" b="0" i="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</p:txBody>
      </p:sp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AAB9492A-1675-D338-3E41-F3D5BA1E48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73479" y="0"/>
            <a:ext cx="641852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97797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7DE8BFC-EC18-E438-78EE-2F92CE369C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121306" y="1886673"/>
            <a:ext cx="5949387" cy="3426107"/>
          </a:xfrm>
        </p:spPr>
        <p:txBody>
          <a:bodyPr anchor="ctr"/>
          <a:lstStyle>
            <a:lvl1pPr marL="0" indent="0" algn="ctr">
              <a:buNone/>
              <a:defRPr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8D9E2C24-D6B7-AB8E-73A0-1B47B7E98B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73755" y="1039083"/>
            <a:ext cx="6644491" cy="439737"/>
          </a:xfrm>
        </p:spPr>
        <p:txBody>
          <a:bodyPr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390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6 Log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177E925B-89B8-65DE-8650-79B9DF7865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2293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7D538A9E-8DFF-16FA-4B63-C2D41BF3B4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07376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FC315335-5AF1-B6CD-7C20-D259911E55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52460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91499F8B-317C-B748-E64A-42DE5DF7966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62293" y="385437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43085303-FD9A-B8AD-45DB-6272A543070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07376" y="385437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BB2AE55E-CE94-68B7-7EAF-38E83F43FA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52460" y="385437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C2BD2CAD-2D92-C8EA-17CB-123D673770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73755" y="1039083"/>
            <a:ext cx="6644491" cy="439737"/>
          </a:xfrm>
        </p:spPr>
        <p:txBody>
          <a:bodyPr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708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5 Log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4D11BE3E-F5D0-E442-BC37-C531ACB0358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2293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3224EBF3-C702-097C-5955-168934C3377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07376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A4B57B50-4551-692E-ACA3-6877FD4B911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52460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42F0DA35-2985-45ED-CBB1-DB6FE4A736F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40622" y="3865946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AEB76B56-170D-0307-3AE4-875C6099DFE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85705" y="3865946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206EAA16-E17F-4F23-4441-D908C4EBDF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73755" y="1039083"/>
            <a:ext cx="6644491" cy="439737"/>
          </a:xfrm>
        </p:spPr>
        <p:txBody>
          <a:bodyPr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328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Log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74A54EDD-ACF6-C067-61D7-4536F63484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2293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DBC5238B-4CE6-457D-0FE5-605E4265B3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07376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B3616D0B-3AD9-7B3A-E630-A2CF9D7107F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52460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11CFD3E9-8266-3169-01BB-6BEB2E53A6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73755" y="1039083"/>
            <a:ext cx="6644491" cy="439737"/>
          </a:xfrm>
        </p:spPr>
        <p:txBody>
          <a:bodyPr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0546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Logos 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30D3AAB7-604F-7F5E-BA0A-CABA58ABBF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840622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6EB8C5A8-62F8-E102-AE18-D19753E384B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85705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5721C995-046C-34A5-E180-8EC2A4CB43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518951" y="3854371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3C8DA9F2-2C43-0871-D5B7-7C9DB80C1F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73755" y="1039083"/>
            <a:ext cx="6644491" cy="439737"/>
          </a:xfrm>
        </p:spPr>
        <p:txBody>
          <a:bodyPr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41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Slide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B04A12F-362A-8CC2-2BED-6BF5300F469A}"/>
              </a:ext>
            </a:extLst>
          </p:cNvPr>
          <p:cNvSpPr/>
          <p:nvPr userDrawn="1"/>
        </p:nvSpPr>
        <p:spPr>
          <a:xfrm>
            <a:off x="850605" y="839972"/>
            <a:ext cx="5061097" cy="4029740"/>
          </a:xfrm>
          <a:prstGeom prst="rect">
            <a:avLst/>
          </a:prstGeom>
          <a:solidFill>
            <a:srgbClr val="2235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26C28E0-EB5F-17D3-88AC-956E3CA54C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3325" y="1929273"/>
            <a:ext cx="4359559" cy="2717155"/>
          </a:xfrm>
        </p:spPr>
        <p:txBody>
          <a:bodyPr>
            <a:noAutofit/>
          </a:bodyPr>
          <a:lstStyle>
            <a:lvl1pPr marL="342900" indent="-342900" algn="l">
              <a:lnSpc>
                <a:spcPct val="70000"/>
              </a:lnSpc>
              <a:buFont typeface="Arial" panose="020B0604020202020204" pitchFamily="34" charset="0"/>
              <a:buChar char="•"/>
              <a:defRPr sz="21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83325" y="1364028"/>
            <a:ext cx="4128655" cy="486037"/>
          </a:xfrm>
        </p:spPr>
        <p:txBody>
          <a:bodyPr anchor="t">
            <a:noAutofit/>
          </a:bodyPr>
          <a:lstStyle>
            <a:lvl1pPr marL="0" indent="0" algn="l">
              <a:lnSpc>
                <a:spcPct val="60000"/>
              </a:lnSpc>
              <a:buNone/>
              <a:defRPr sz="2800" b="1" i="0">
                <a:solidFill>
                  <a:srgbClr val="EDFF43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08759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Slide -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B0A8B8-2771-1788-1BA7-934695569551}"/>
              </a:ext>
            </a:extLst>
          </p:cNvPr>
          <p:cNvSpPr/>
          <p:nvPr userDrawn="1"/>
        </p:nvSpPr>
        <p:spPr>
          <a:xfrm>
            <a:off x="850605" y="839972"/>
            <a:ext cx="5061097" cy="4029740"/>
          </a:xfrm>
          <a:prstGeom prst="rect">
            <a:avLst/>
          </a:prstGeom>
          <a:solidFill>
            <a:srgbClr val="2235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ECB2FFE8-A650-367C-A6D2-225DF558C2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3325" y="1929273"/>
            <a:ext cx="4359559" cy="2717155"/>
          </a:xfrm>
        </p:spPr>
        <p:txBody>
          <a:bodyPr>
            <a:noAutofit/>
          </a:bodyPr>
          <a:lstStyle>
            <a:lvl1pPr marL="342900" indent="-342900" algn="l">
              <a:lnSpc>
                <a:spcPct val="70000"/>
              </a:lnSpc>
              <a:buFont typeface="Arial" panose="020B0604020202020204" pitchFamily="34" charset="0"/>
              <a:buChar char="•"/>
              <a:defRPr sz="21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54C4C352-98D8-9EB9-7E7A-D0EF7B2AEB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83325" y="1364028"/>
            <a:ext cx="4128655" cy="486037"/>
          </a:xfrm>
        </p:spPr>
        <p:txBody>
          <a:bodyPr anchor="t">
            <a:noAutofit/>
          </a:bodyPr>
          <a:lstStyle>
            <a:lvl1pPr marL="0" indent="0" algn="l">
              <a:lnSpc>
                <a:spcPct val="60000"/>
              </a:lnSpc>
              <a:buNone/>
              <a:defRPr sz="2800" b="1" i="0">
                <a:solidFill>
                  <a:srgbClr val="EDFF43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93907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Slide -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26C28E0-EB5F-17D3-88AC-956E3CA54C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6155" y="2192184"/>
            <a:ext cx="4359559" cy="3544456"/>
          </a:xfrm>
        </p:spPr>
        <p:txBody>
          <a:bodyPr>
            <a:noAutofit/>
          </a:bodyPr>
          <a:lstStyle>
            <a:lvl1pPr marL="342900" indent="-342900" algn="l">
              <a:lnSpc>
                <a:spcPct val="70000"/>
              </a:lnSpc>
              <a:buFont typeface="Arial" panose="020B0604020202020204" pitchFamily="34" charset="0"/>
              <a:buChar char="•"/>
              <a:defRPr sz="2100" b="0" i="0">
                <a:solidFill>
                  <a:schemeClr val="bg1"/>
                </a:solidFill>
                <a:latin typeface="Aeonik" panose="020B0503030300000000" pitchFamily="34" charset="0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CDE677E0-4E7A-8254-B7BE-DB41EC1FCCA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5999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6155" y="941679"/>
            <a:ext cx="4359559" cy="1131670"/>
          </a:xfrm>
        </p:spPr>
        <p:txBody>
          <a:bodyPr anchor="t">
            <a:noAutofit/>
          </a:bodyPr>
          <a:lstStyle>
            <a:lvl1pPr marL="0" indent="0" algn="l">
              <a:lnSpc>
                <a:spcPct val="60000"/>
              </a:lnSpc>
              <a:buNone/>
              <a:defRPr sz="40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75899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694" y="3060700"/>
            <a:ext cx="2623124" cy="921328"/>
          </a:xfrm>
        </p:spPr>
        <p:txBody>
          <a:bodyPr anchor="t">
            <a:noAutofit/>
          </a:bodyPr>
          <a:lstStyle>
            <a:lvl1pPr marL="0" indent="0" algn="l">
              <a:lnSpc>
                <a:spcPct val="80000"/>
              </a:lnSpc>
              <a:buNone/>
              <a:defRPr sz="2800" b="1" i="0">
                <a:solidFill>
                  <a:srgbClr val="EDFF43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26C28E0-EB5F-17D3-88AC-956E3CA54C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44298" y="1524000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543FB15-0B19-AF33-31E0-771EAAC14F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44298" y="1976582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CE92333C-051D-BD1B-D88A-F160DDEE11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4298" y="2429164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9533E457-0BEB-43F7-13A6-1647C50DC5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44298" y="2881746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B4DA7114-B49C-B8ED-1B19-F0CCE87DB4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44298" y="3343565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56967810-1DAE-A285-6089-AF95AF9C44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44298" y="3796147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061FF3F5-2C54-B613-11F2-DFFC80971B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44298" y="4267201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A12C2551-B04C-78D2-B54C-C66E9A9791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44298" y="4710547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A9C33E41-A739-7CC6-D5C9-9D44ACE9EAE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44298" y="5172365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1175217D-6ADE-BDD5-C94B-B4BC0A4E59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44298" y="5624946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433F64C9-6747-C999-7B68-64C15B00BD8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52152" y="1524000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7E0303FD-E269-475E-4715-0A3F0DBCC54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52152" y="1967345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6C6F661D-154F-A58E-B36C-25906B92E1D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52152" y="2429163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2ED23717-1626-7DEF-D23B-534C0E311FA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352152" y="2881745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2E6BEC88-2391-2B48-A606-893BC7C823E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52152" y="3343563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69CAB675-B730-B1E1-57DB-AF416B90F65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52152" y="3805381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Aeonik" panose="020B0503030300000000" pitchFamily="34" charset="0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A485A397-C063-56C0-6F87-1404E704704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52152" y="4257962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09C390B7-87D6-5F9E-1882-DDFA20DDEE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52152" y="4710544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C57A808F-0F29-A925-6762-A2D7BD6B79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52152" y="5163125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DE7B54EB-902E-5450-8E2D-FC257B9E23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52152" y="5624944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D2F7C479-2D53-2ABA-72C2-65BD23A5A3C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80591" y="1514764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FD6839FB-F116-B1FE-DB73-19CF4DA9355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80591" y="1958109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5C6BBC9D-9B16-202F-E78D-27663DCAAFE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580591" y="2419927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38" name="Text Placeholder 11">
            <a:extLst>
              <a:ext uri="{FF2B5EF4-FFF2-40B4-BE49-F238E27FC236}">
                <a16:creationId xmlns:a16="http://schemas.microsoft.com/office/drawing/2014/main" id="{3F718D95-F979-280F-1D51-387DF7089FB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80591" y="2881746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193757B3-4180-319C-9AE9-8E3257ABE39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580591" y="3334328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41" name="Text Placeholder 11">
            <a:extLst>
              <a:ext uri="{FF2B5EF4-FFF2-40B4-BE49-F238E27FC236}">
                <a16:creationId xmlns:a16="http://schemas.microsoft.com/office/drawing/2014/main" id="{C969DDC9-C8B6-3EEE-571F-03B3D444CA1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580591" y="3786909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28DF0D6D-1C64-36E6-A16C-5D2E1C7E205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580591" y="4248727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43" name="Text Placeholder 11">
            <a:extLst>
              <a:ext uri="{FF2B5EF4-FFF2-40B4-BE49-F238E27FC236}">
                <a16:creationId xmlns:a16="http://schemas.microsoft.com/office/drawing/2014/main" id="{BE06A464-2A0C-CE03-79AC-37F50FD7B50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580591" y="4701308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44" name="Text Placeholder 11">
            <a:extLst>
              <a:ext uri="{FF2B5EF4-FFF2-40B4-BE49-F238E27FC236}">
                <a16:creationId xmlns:a16="http://schemas.microsoft.com/office/drawing/2014/main" id="{87F23B11-C404-C067-22B1-1FF35D28302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580591" y="5163127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097061D2-2019-A528-3F72-D6FA756F398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580591" y="5615709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C0D3E45B-7674-BE9E-62B9-75C9EB9D48F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0252372" y="1514764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9F2873E1-B4C4-C426-057D-308EFD8557F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0252372" y="1958109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49" name="Text Placeholder 11">
            <a:extLst>
              <a:ext uri="{FF2B5EF4-FFF2-40B4-BE49-F238E27FC236}">
                <a16:creationId xmlns:a16="http://schemas.microsoft.com/office/drawing/2014/main" id="{0514066F-11E2-247A-2B79-0CB3759A7A7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0252372" y="2419927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0" name="Text Placeholder 11">
            <a:extLst>
              <a:ext uri="{FF2B5EF4-FFF2-40B4-BE49-F238E27FC236}">
                <a16:creationId xmlns:a16="http://schemas.microsoft.com/office/drawing/2014/main" id="{E5592FF1-3194-E032-DAE0-D3247023812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252372" y="2881746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1" name="Text Placeholder 11">
            <a:extLst>
              <a:ext uri="{FF2B5EF4-FFF2-40B4-BE49-F238E27FC236}">
                <a16:creationId xmlns:a16="http://schemas.microsoft.com/office/drawing/2014/main" id="{D620CE53-AA50-4BBE-49F7-51B1E443BA7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252372" y="3334328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2" name="Text Placeholder 11">
            <a:extLst>
              <a:ext uri="{FF2B5EF4-FFF2-40B4-BE49-F238E27FC236}">
                <a16:creationId xmlns:a16="http://schemas.microsoft.com/office/drawing/2014/main" id="{AD852466-6BC2-6183-AF48-8204396D776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252372" y="3786909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3" name="Text Placeholder 11">
            <a:extLst>
              <a:ext uri="{FF2B5EF4-FFF2-40B4-BE49-F238E27FC236}">
                <a16:creationId xmlns:a16="http://schemas.microsoft.com/office/drawing/2014/main" id="{A2AD0A7F-88E2-02E6-F8AC-5110562F4DE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0252372" y="4248727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4" name="Text Placeholder 11">
            <a:extLst>
              <a:ext uri="{FF2B5EF4-FFF2-40B4-BE49-F238E27FC236}">
                <a16:creationId xmlns:a16="http://schemas.microsoft.com/office/drawing/2014/main" id="{958C69EC-9707-12E9-0E13-5D5F2830148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252372" y="4701308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5" name="Text Placeholder 11">
            <a:extLst>
              <a:ext uri="{FF2B5EF4-FFF2-40B4-BE49-F238E27FC236}">
                <a16:creationId xmlns:a16="http://schemas.microsoft.com/office/drawing/2014/main" id="{F32C6E07-B6F0-0A23-09EA-2167BAA3DE1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0252372" y="5163127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6" name="Text Placeholder 11">
            <a:extLst>
              <a:ext uri="{FF2B5EF4-FFF2-40B4-BE49-F238E27FC236}">
                <a16:creationId xmlns:a16="http://schemas.microsoft.com/office/drawing/2014/main" id="{C0451A02-24A8-F2CA-E3C3-848D9EF1D9A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0252372" y="5615709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7" name="Text Placeholder 11">
            <a:extLst>
              <a:ext uri="{FF2B5EF4-FFF2-40B4-BE49-F238E27FC236}">
                <a16:creationId xmlns:a16="http://schemas.microsoft.com/office/drawing/2014/main" id="{225C661F-0AEC-D1ED-FDCF-8D3D0A185F6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252372" y="1052946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rgbClr val="EDFF43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9" name="Text Placeholder 11">
            <a:extLst>
              <a:ext uri="{FF2B5EF4-FFF2-40B4-BE49-F238E27FC236}">
                <a16:creationId xmlns:a16="http://schemas.microsoft.com/office/drawing/2014/main" id="{041BD135-1C98-5644-F3B6-57004148B62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580591" y="1062182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rgbClr val="EDFF43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60" name="Text Placeholder 11">
            <a:extLst>
              <a:ext uri="{FF2B5EF4-FFF2-40B4-BE49-F238E27FC236}">
                <a16:creationId xmlns:a16="http://schemas.microsoft.com/office/drawing/2014/main" id="{EF7EDCCD-3E89-C4FE-351C-009185682C5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352152" y="1052946"/>
            <a:ext cx="932866" cy="184726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rgbClr val="EDFF43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Employees</a:t>
            </a:r>
          </a:p>
        </p:txBody>
      </p:sp>
      <p:sp>
        <p:nvSpPr>
          <p:cNvPr id="61" name="Text Placeholder 11">
            <a:extLst>
              <a:ext uri="{FF2B5EF4-FFF2-40B4-BE49-F238E27FC236}">
                <a16:creationId xmlns:a16="http://schemas.microsoft.com/office/drawing/2014/main" id="{FE2CE0CA-798B-3445-4C70-9F32183CAAF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257971" y="1514764"/>
            <a:ext cx="221665" cy="184726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62" name="Text Placeholder 11">
            <a:extLst>
              <a:ext uri="{FF2B5EF4-FFF2-40B4-BE49-F238E27FC236}">
                <a16:creationId xmlns:a16="http://schemas.microsoft.com/office/drawing/2014/main" id="{51D28DBD-1507-6E56-62A5-6291E9D56B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257971" y="1967345"/>
            <a:ext cx="221665" cy="184726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63" name="Text Placeholder 11">
            <a:extLst>
              <a:ext uri="{FF2B5EF4-FFF2-40B4-BE49-F238E27FC236}">
                <a16:creationId xmlns:a16="http://schemas.microsoft.com/office/drawing/2014/main" id="{F7F04FFC-44A4-5FD8-736E-CF996811A957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257971" y="2429163"/>
            <a:ext cx="221665" cy="184726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65" name="Text Placeholder 11">
            <a:extLst>
              <a:ext uri="{FF2B5EF4-FFF2-40B4-BE49-F238E27FC236}">
                <a16:creationId xmlns:a16="http://schemas.microsoft.com/office/drawing/2014/main" id="{0AF08B54-89FD-3456-074C-0B3DBA11E6B3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257971" y="2881745"/>
            <a:ext cx="221665" cy="184726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66" name="Text Placeholder 11">
            <a:extLst>
              <a:ext uri="{FF2B5EF4-FFF2-40B4-BE49-F238E27FC236}">
                <a16:creationId xmlns:a16="http://schemas.microsoft.com/office/drawing/2014/main" id="{CB767F90-3BE2-707F-BE7C-81B5115A860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257971" y="3343563"/>
            <a:ext cx="221665" cy="184726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67" name="Text Placeholder 11">
            <a:extLst>
              <a:ext uri="{FF2B5EF4-FFF2-40B4-BE49-F238E27FC236}">
                <a16:creationId xmlns:a16="http://schemas.microsoft.com/office/drawing/2014/main" id="{AA4063EB-E5E1-8BE9-7D03-1C719D535CA1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257971" y="3786908"/>
            <a:ext cx="424865" cy="203201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68" name="Text Placeholder 11">
            <a:extLst>
              <a:ext uri="{FF2B5EF4-FFF2-40B4-BE49-F238E27FC236}">
                <a16:creationId xmlns:a16="http://schemas.microsoft.com/office/drawing/2014/main" id="{18BDDD9F-8682-509A-59C8-FEADC2BA85B2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257971" y="4257963"/>
            <a:ext cx="424865" cy="203201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69" name="Text Placeholder 11">
            <a:extLst>
              <a:ext uri="{FF2B5EF4-FFF2-40B4-BE49-F238E27FC236}">
                <a16:creationId xmlns:a16="http://schemas.microsoft.com/office/drawing/2014/main" id="{16990CA6-BBF6-31C6-E1AE-58B75DE7699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257971" y="4701308"/>
            <a:ext cx="424865" cy="203201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70" name="Text Placeholder 11">
            <a:extLst>
              <a:ext uri="{FF2B5EF4-FFF2-40B4-BE49-F238E27FC236}">
                <a16:creationId xmlns:a16="http://schemas.microsoft.com/office/drawing/2014/main" id="{5AAFD1F4-96AC-7B81-D102-E554A0845F50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257971" y="5163126"/>
            <a:ext cx="424865" cy="203201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71" name="Text Placeholder 11">
            <a:extLst>
              <a:ext uri="{FF2B5EF4-FFF2-40B4-BE49-F238E27FC236}">
                <a16:creationId xmlns:a16="http://schemas.microsoft.com/office/drawing/2014/main" id="{955B396A-5146-CF65-0880-EA8B8D86F56F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257971" y="5615708"/>
            <a:ext cx="424865" cy="203201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1522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-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191A8E3D-2D2D-8175-CF36-28240A7523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4243" y="1918250"/>
            <a:ext cx="3568548" cy="2534479"/>
          </a:xfrm>
        </p:spPr>
        <p:txBody>
          <a:bodyPr>
            <a:noAutofit/>
          </a:bodyPr>
          <a:lstStyle>
            <a:lvl1pPr marL="0" indent="0" algn="l">
              <a:lnSpc>
                <a:spcPct val="50000"/>
              </a:lnSpc>
              <a:buNone/>
              <a:defRPr sz="130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Brett Bibb</a:t>
            </a:r>
          </a:p>
          <a:p>
            <a:pPr lvl="0"/>
            <a:r>
              <a:rPr lang="en-US" dirty="0"/>
              <a:t>Director of Marketing</a:t>
            </a:r>
          </a:p>
          <a:p>
            <a:pPr lvl="0"/>
            <a:r>
              <a:rPr lang="en-US" dirty="0"/>
              <a:t>Commerce Lexington</a:t>
            </a:r>
          </a:p>
          <a:p>
            <a:pPr lvl="0"/>
            <a:r>
              <a:rPr lang="en-US" dirty="0"/>
              <a:t>330 East Main Street, Suite 100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bbibb@commercelexington.com</a:t>
            </a:r>
            <a:endParaRPr lang="en-US" dirty="0"/>
          </a:p>
          <a:p>
            <a:pPr lvl="0"/>
            <a:r>
              <a:rPr lang="en-US" dirty="0"/>
              <a:t>859-226*-607</a:t>
            </a:r>
          </a:p>
        </p:txBody>
      </p:sp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B2C093AC-E5C1-397D-6C96-5FCF7D4C2A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50497" y="0"/>
            <a:ext cx="5741503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A03C877-FB3E-C77E-B0C4-F654A64EBD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017" y="698848"/>
            <a:ext cx="10515600" cy="630298"/>
          </a:xfrm>
        </p:spPr>
        <p:txBody>
          <a:bodyPr>
            <a:noAutofit/>
          </a:bodyPr>
          <a:lstStyle>
            <a:lvl1pPr>
              <a:defRPr sz="3800"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328156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000B02A-E385-D202-D059-73C630E983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13185" y="2131442"/>
            <a:ext cx="3765630" cy="2128323"/>
          </a:xfrm>
        </p:spPr>
        <p:txBody>
          <a:bodyPr anchor="t">
            <a:noAutofit/>
          </a:bodyPr>
          <a:lstStyle>
            <a:lvl1pPr algn="ctr">
              <a:defRPr sz="7500">
                <a:solidFill>
                  <a:srgbClr val="223566"/>
                </a:solidFill>
                <a:latin typeface="Miller Banner" pitchFamily="2" charset="77"/>
              </a:defRPr>
            </a:lvl1pPr>
          </a:lstStyle>
          <a:p>
            <a:r>
              <a:rPr lang="en-US" dirty="0"/>
              <a:t>Thank</a:t>
            </a:r>
            <a:br>
              <a:rPr lang="en-US" dirty="0"/>
            </a:br>
            <a:r>
              <a:rPr lang="en-US" dirty="0"/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4857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34860-8BE2-AA5E-F813-CF94BADE1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597C92-0D81-6F9D-CAEB-61DD14BCA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33A13-2ABF-48F9-BABD-2807D3D04D41}" type="datetimeFigureOut">
              <a:rPr lang="en-US" smtClean="0"/>
              <a:t>1/24/2025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F43A2F-9BA1-CA27-6C3E-68EF432B8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F5787C-04E7-EF91-EA98-E4938B549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27AA1-9387-4CAA-9720-3A5956755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624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C45BAFD-B50D-7DB0-CB26-199128244D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6075" y="2176041"/>
            <a:ext cx="8599849" cy="1758347"/>
          </a:xfrm>
        </p:spPr>
        <p:txBody>
          <a:bodyPr>
            <a:noAutofit/>
          </a:bodyPr>
          <a:lstStyle>
            <a:lvl1pPr marL="0" indent="0" algn="ctr">
              <a:buNone/>
              <a:defRPr sz="6500" b="0" i="0">
                <a:solidFill>
                  <a:srgbClr val="003D4D"/>
                </a:solidFill>
                <a:latin typeface="Aeonik" panose="020B0503030300000000" pitchFamily="34" charset="0"/>
              </a:defRPr>
            </a:lvl1pPr>
            <a:lvl2pPr marL="457200" indent="0" algn="ctr">
              <a:buNone/>
              <a:defRPr>
                <a:solidFill>
                  <a:srgbClr val="EDFF1A"/>
                </a:solidFill>
              </a:defRPr>
            </a:lvl2pPr>
            <a:lvl3pPr marL="914400" indent="0" algn="ctr">
              <a:buNone/>
              <a:defRPr>
                <a:solidFill>
                  <a:srgbClr val="EDFF1A"/>
                </a:solidFill>
              </a:defRPr>
            </a:lvl3pPr>
            <a:lvl4pPr marL="1371600" indent="0" algn="ctr">
              <a:buNone/>
              <a:defRPr>
                <a:solidFill>
                  <a:srgbClr val="EDFF1A"/>
                </a:solidFill>
              </a:defRPr>
            </a:lvl4pPr>
            <a:lvl5pPr marL="1828800" indent="0" algn="ctr">
              <a:buNone/>
              <a:defRPr>
                <a:solidFill>
                  <a:srgbClr val="EDFF1A"/>
                </a:solidFill>
              </a:defRPr>
            </a:lvl5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E6F84A16-EAD4-F09D-AD6F-C81027342D6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2840" y="264116"/>
            <a:ext cx="1288869" cy="225412"/>
          </a:xfrm>
        </p:spPr>
        <p:txBody>
          <a:bodyPr>
            <a:noAutofit/>
          </a:bodyPr>
          <a:lstStyle>
            <a:lvl1pPr marL="0" indent="0" algn="l">
              <a:buNone/>
              <a:defRPr sz="1000" b="0" i="0">
                <a:solidFill>
                  <a:srgbClr val="869DA5"/>
                </a:solidFill>
                <a:latin typeface="Aeonik" panose="020B0503030300000000" pitchFamily="34" charset="0"/>
              </a:defRPr>
            </a:lvl1pPr>
            <a:lvl2pPr marL="457200" indent="0" algn="ctr">
              <a:buNone/>
              <a:defRPr>
                <a:solidFill>
                  <a:srgbClr val="EDFF1A"/>
                </a:solidFill>
              </a:defRPr>
            </a:lvl2pPr>
            <a:lvl3pPr marL="914400" indent="0" algn="ctr">
              <a:buNone/>
              <a:defRPr>
                <a:solidFill>
                  <a:srgbClr val="EDFF1A"/>
                </a:solidFill>
              </a:defRPr>
            </a:lvl3pPr>
            <a:lvl4pPr marL="1371600" indent="0" algn="ctr">
              <a:buNone/>
              <a:defRPr>
                <a:solidFill>
                  <a:srgbClr val="EDFF1A"/>
                </a:solidFill>
              </a:defRPr>
            </a:lvl4pPr>
            <a:lvl5pPr marL="1828800" indent="0" algn="ctr">
              <a:buNone/>
              <a:defRPr>
                <a:solidFill>
                  <a:srgbClr val="EDFF1A"/>
                </a:solidFill>
              </a:defRPr>
            </a:lvl5pPr>
          </a:lstStyle>
          <a:p>
            <a:pPr lvl="0"/>
            <a:r>
              <a:rPr lang="en-US" dirty="0"/>
              <a:t>9 August 2023</a:t>
            </a:r>
          </a:p>
        </p:txBody>
      </p:sp>
      <p:pic>
        <p:nvPicPr>
          <p:cNvPr id="8" name="Picture 7" descr="A group of yellow circles&#10;&#10;Description automatically generated">
            <a:extLst>
              <a:ext uri="{FF2B5EF4-FFF2-40B4-BE49-F238E27FC236}">
                <a16:creationId xmlns:a16="http://schemas.microsoft.com/office/drawing/2014/main" id="{D481AC13-DDB4-DB6D-7C54-3BB160ABBB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2840" y="6155519"/>
            <a:ext cx="452081" cy="43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004689"/>
      </p:ext>
    </p:extLst>
  </p:cSld>
  <p:clrMapOvr>
    <a:masterClrMapping/>
  </p:clrMapOvr>
  <p:transition spd="slow"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Quote With Photo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black and white clouds&#10;&#10;Description automatically generated">
            <a:extLst>
              <a:ext uri="{FF2B5EF4-FFF2-40B4-BE49-F238E27FC236}">
                <a16:creationId xmlns:a16="http://schemas.microsoft.com/office/drawing/2014/main" id="{665DB7BF-855A-FAB2-153D-2398499F17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2871" y="1450109"/>
            <a:ext cx="5781965" cy="2576946"/>
          </a:xfrm>
        </p:spPr>
        <p:txBody>
          <a:bodyPr>
            <a:noAutofit/>
          </a:bodyPr>
          <a:lstStyle>
            <a:lvl1pPr marL="0" indent="0" algn="l">
              <a:buNone/>
              <a:defRPr sz="3600">
                <a:solidFill>
                  <a:srgbClr val="003D4D"/>
                </a:solidFill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 dirty="0">
                <a:effectLst/>
                <a:latin typeface="Aeonik" panose="020B0503030300000000" pitchFamily="34" charset="0"/>
              </a:rPr>
              <a:t>Lis </a:t>
            </a:r>
            <a:r>
              <a:rPr lang="en-US" dirty="0" err="1">
                <a:effectLst/>
                <a:latin typeface="Aeonik" panose="020B0503030300000000" pitchFamily="34" charset="0"/>
              </a:rPr>
              <a:t>quam</a:t>
            </a:r>
            <a:r>
              <a:rPr lang="en-US" dirty="0">
                <a:effectLst/>
                <a:latin typeface="Aeonik" panose="020B0503030300000000" pitchFamily="34" charset="0"/>
              </a:rPr>
              <a:t> </a:t>
            </a:r>
            <a:r>
              <a:rPr lang="en-US" dirty="0" err="1">
                <a:effectLst/>
                <a:latin typeface="Aeonik" panose="020B0503030300000000" pitchFamily="34" charset="0"/>
              </a:rPr>
              <a:t>quis</a:t>
            </a:r>
            <a:r>
              <a:rPr lang="en-US" dirty="0">
                <a:effectLst/>
                <a:latin typeface="Aeonik" panose="020B0503030300000000" pitchFamily="34" charset="0"/>
              </a:rPr>
              <a:t> </a:t>
            </a:r>
            <a:r>
              <a:rPr lang="en-US" dirty="0" err="1">
                <a:effectLst/>
                <a:latin typeface="Aeonik" panose="020B0503030300000000" pitchFamily="34" charset="0"/>
              </a:rPr>
              <a:t>rehenec</a:t>
            </a:r>
            <a:r>
              <a:rPr lang="en-US" dirty="0">
                <a:effectLst/>
                <a:latin typeface="Aeonik" panose="020B0503030300000000" pitchFamily="34" charset="0"/>
              </a:rPr>
              <a:t> </a:t>
            </a:r>
            <a:r>
              <a:rPr lang="en-US" dirty="0" err="1">
                <a:effectLst/>
                <a:latin typeface="Aeonik" panose="020B0503030300000000" pitchFamily="34" charset="0"/>
              </a:rPr>
              <a:t>torerna</a:t>
            </a:r>
            <a:r>
              <a:rPr lang="en-US" dirty="0">
                <a:effectLst/>
                <a:latin typeface="Aeonik" panose="020B0503030300000000" pitchFamily="34" charset="0"/>
              </a:rPr>
              <a:t> </a:t>
            </a:r>
            <a:r>
              <a:rPr lang="en-US" dirty="0" err="1">
                <a:effectLst/>
                <a:latin typeface="Aeonik" panose="020B0503030300000000" pitchFamily="34" charset="0"/>
              </a:rPr>
              <a:t>tionsequis</a:t>
            </a:r>
            <a:r>
              <a:rPr lang="en-US" dirty="0">
                <a:effectLst/>
                <a:latin typeface="Aeonik" panose="020B0503030300000000" pitchFamily="34" charset="0"/>
              </a:rPr>
              <a:t> </a:t>
            </a:r>
            <a:r>
              <a:rPr lang="en-US" dirty="0" err="1">
                <a:effectLst/>
                <a:latin typeface="Aeonik" panose="020B0503030300000000" pitchFamily="34" charset="0"/>
              </a:rPr>
              <a:t>iaspersped</a:t>
            </a:r>
            <a:r>
              <a:rPr lang="en-US" dirty="0">
                <a:effectLst/>
                <a:latin typeface="Aeonik" panose="020B0503030300000000" pitchFamily="34" charset="0"/>
              </a:rPr>
              <a:t> expedition </a:t>
            </a:r>
            <a:r>
              <a:rPr lang="en-US" dirty="0" err="1">
                <a:effectLst/>
                <a:latin typeface="Aeonik" panose="020B0503030300000000" pitchFamily="34" charset="0"/>
              </a:rPr>
              <a:t>parum</a:t>
            </a:r>
            <a:r>
              <a:rPr lang="en-US" dirty="0">
                <a:effectLst/>
                <a:latin typeface="Aeonik" panose="020B0503030300000000" pitchFamily="34" charset="0"/>
              </a:rPr>
              <a:t> </a:t>
            </a:r>
            <a:r>
              <a:rPr lang="en-US" dirty="0" err="1">
                <a:effectLst/>
                <a:latin typeface="Aeonik" panose="020B0503030300000000" pitchFamily="34" charset="0"/>
              </a:rPr>
              <a:t>aceperferit</a:t>
            </a:r>
            <a:r>
              <a:rPr lang="en-US" dirty="0">
                <a:effectLst/>
                <a:latin typeface="Aeonik" panose="020B0503030300000000" pitchFamily="34" charset="0"/>
              </a:rPr>
              <a:t> </a:t>
            </a:r>
            <a:r>
              <a:rPr lang="en-US" dirty="0" err="1">
                <a:effectLst/>
                <a:latin typeface="Aeonik" panose="020B0503030300000000" pitchFamily="34" charset="0"/>
              </a:rPr>
              <a:t>ipsumen</a:t>
            </a:r>
            <a:r>
              <a:rPr lang="en-US" dirty="0">
                <a:effectLst/>
                <a:latin typeface="Aeonik" panose="020B0503030300000000" pitchFamily="34" charset="0"/>
              </a:rPr>
              <a:t> </a:t>
            </a:r>
            <a:r>
              <a:rPr lang="en-US" dirty="0" err="1">
                <a:effectLst/>
                <a:latin typeface="Aeonik" panose="020B0503030300000000" pitchFamily="34" charset="0"/>
              </a:rPr>
              <a:t>dempor</a:t>
            </a:r>
            <a:r>
              <a:rPr lang="en-US" dirty="0">
                <a:effectLst/>
                <a:latin typeface="Aeonik" panose="020B0503030300000000" pitchFamily="34" charset="0"/>
              </a:rPr>
              <a:t> </a:t>
            </a:r>
            <a:r>
              <a:rPr lang="en-US" dirty="0" err="1">
                <a:effectLst/>
                <a:latin typeface="Aeonik" panose="020B0503030300000000" pitchFamily="34" charset="0"/>
              </a:rPr>
              <a:t>sectemp</a:t>
            </a:r>
            <a:r>
              <a:rPr lang="en-US" dirty="0">
                <a:effectLst/>
                <a:latin typeface="Aeonik" panose="020B0503030300000000" pitchFamily="34" charset="0"/>
              </a:rPr>
              <a:t> </a:t>
            </a:r>
            <a:r>
              <a:rPr lang="en-US" dirty="0" err="1">
                <a:effectLst/>
                <a:latin typeface="Aeonik" panose="020B0503030300000000" pitchFamily="34" charset="0"/>
              </a:rPr>
              <a:t>orpore</a:t>
            </a:r>
            <a:endParaRPr lang="en-US" dirty="0">
              <a:effectLst/>
              <a:latin typeface="Aeonik" panose="020B0503030300000000" pitchFamily="34" charset="0"/>
            </a:endParaRP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26C28E0-EB5F-17D3-88AC-956E3CA54C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8983" y="4650510"/>
            <a:ext cx="6049963" cy="720437"/>
          </a:xfrm>
        </p:spPr>
        <p:txBody>
          <a:bodyPr>
            <a:noAutofit/>
          </a:bodyPr>
          <a:lstStyle>
            <a:lvl1pPr marL="0" indent="0" algn="l">
              <a:lnSpc>
                <a:spcPct val="50000"/>
              </a:lnSpc>
              <a:buNone/>
              <a:defRPr sz="1700" b="1" i="0">
                <a:solidFill>
                  <a:srgbClr val="003D4D"/>
                </a:solidFill>
                <a:latin typeface="Aeonik" panose="020B0503030300000000" pitchFamily="34" charset="0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-Name Here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BFB8DFC-69A4-3414-3B28-5CDFE83E3FA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79855" y="0"/>
            <a:ext cx="4812144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03D4D"/>
                </a:solidFill>
              </a:defRPr>
            </a:lvl1pPr>
          </a:lstStyle>
          <a:p>
            <a:r>
              <a:rPr lang="en-US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27210739"/>
      </p:ext>
    </p:extLst>
  </p:cSld>
  <p:clrMapOvr>
    <a:masterClrMapping/>
  </p:clrMapOvr>
  <p:transition spd="slow"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C45BAFD-B50D-7DB0-CB26-199128244D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6073" y="2549826"/>
            <a:ext cx="8599849" cy="1758347"/>
          </a:xfr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buNone/>
              <a:defRPr sz="6200" b="0" i="0">
                <a:solidFill>
                  <a:srgbClr val="223566"/>
                </a:solidFill>
                <a:latin typeface="Miller Banner" pitchFamily="2" charset="77"/>
              </a:defRPr>
            </a:lvl1pPr>
            <a:lvl2pPr marL="457200" indent="0" algn="ctr">
              <a:buNone/>
              <a:defRPr>
                <a:solidFill>
                  <a:srgbClr val="EDFF1A"/>
                </a:solidFill>
              </a:defRPr>
            </a:lvl2pPr>
            <a:lvl3pPr marL="914400" indent="0" algn="ctr">
              <a:buNone/>
              <a:defRPr>
                <a:solidFill>
                  <a:srgbClr val="EDFF1A"/>
                </a:solidFill>
              </a:defRPr>
            </a:lvl3pPr>
            <a:lvl4pPr marL="1371600" indent="0" algn="ctr">
              <a:buNone/>
              <a:defRPr>
                <a:solidFill>
                  <a:srgbClr val="EDFF1A"/>
                </a:solidFill>
              </a:defRPr>
            </a:lvl4pPr>
            <a:lvl5pPr marL="1828800" indent="0" algn="ctr">
              <a:buNone/>
              <a:defRPr>
                <a:solidFill>
                  <a:srgbClr val="EDFF1A"/>
                </a:solidFill>
              </a:defRPr>
            </a:lvl5pPr>
          </a:lstStyle>
          <a:p>
            <a:pPr lvl="0"/>
            <a:r>
              <a:rPr lang="en-US" dirty="0"/>
              <a:t>Title Page</a:t>
            </a:r>
          </a:p>
          <a:p>
            <a:pPr lvl="0"/>
            <a:r>
              <a:rPr lang="en-US" dirty="0"/>
              <a:t>Name Here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4802D217-3C24-2D28-D9DA-36FE665D48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1718" y="308506"/>
            <a:ext cx="2391583" cy="225412"/>
          </a:xfrm>
        </p:spPr>
        <p:txBody>
          <a:bodyPr>
            <a:noAutofit/>
          </a:bodyPr>
          <a:lstStyle>
            <a:lvl1pPr marL="0" indent="0" algn="l">
              <a:buNone/>
              <a:defRPr sz="11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ctr">
              <a:buNone/>
              <a:defRPr>
                <a:solidFill>
                  <a:srgbClr val="EDFF1A"/>
                </a:solidFill>
              </a:defRPr>
            </a:lvl2pPr>
            <a:lvl3pPr marL="914400" indent="0" algn="ctr">
              <a:buNone/>
              <a:defRPr>
                <a:solidFill>
                  <a:srgbClr val="EDFF1A"/>
                </a:solidFill>
              </a:defRPr>
            </a:lvl3pPr>
            <a:lvl4pPr marL="1371600" indent="0" algn="ctr">
              <a:buNone/>
              <a:defRPr>
                <a:solidFill>
                  <a:srgbClr val="EDFF1A"/>
                </a:solidFill>
              </a:defRPr>
            </a:lvl4pPr>
            <a:lvl5pPr marL="1828800" indent="0" algn="ctr">
              <a:buNone/>
              <a:defRPr>
                <a:solidFill>
                  <a:srgbClr val="EDFF1A"/>
                </a:solidFill>
              </a:defRPr>
            </a:lvl5pPr>
          </a:lstStyle>
          <a:p>
            <a:pPr lvl="0"/>
            <a:r>
              <a:rPr lang="en-US" dirty="0"/>
              <a:t>20 November 2024</a:t>
            </a:r>
          </a:p>
        </p:txBody>
      </p:sp>
    </p:spTree>
    <p:extLst>
      <p:ext uri="{BB962C8B-B14F-4D97-AF65-F5344CB8AC3E}">
        <p14:creationId xmlns:p14="http://schemas.microsoft.com/office/powerpoint/2010/main" val="404629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BD6E1256-101E-895C-2C64-76966BFA58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6073" y="2549826"/>
            <a:ext cx="8599849" cy="1758347"/>
          </a:xfrm>
        </p:spPr>
        <p:txBody>
          <a:bodyPr>
            <a:noAutofit/>
          </a:bodyPr>
          <a:lstStyle>
            <a:lvl1pPr marL="0" indent="0" algn="ctr">
              <a:lnSpc>
                <a:spcPct val="80000"/>
              </a:lnSpc>
              <a:buNone/>
              <a:defRPr sz="6200" b="0" i="0">
                <a:solidFill>
                  <a:srgbClr val="EDFF43"/>
                </a:solidFill>
                <a:latin typeface="Miller Banner" pitchFamily="2" charset="77"/>
              </a:defRPr>
            </a:lvl1pPr>
            <a:lvl2pPr marL="457200" indent="0" algn="ctr">
              <a:buNone/>
              <a:defRPr>
                <a:solidFill>
                  <a:srgbClr val="EDFF1A"/>
                </a:solidFill>
              </a:defRPr>
            </a:lvl2pPr>
            <a:lvl3pPr marL="914400" indent="0" algn="ctr">
              <a:buNone/>
              <a:defRPr>
                <a:solidFill>
                  <a:srgbClr val="EDFF1A"/>
                </a:solidFill>
              </a:defRPr>
            </a:lvl3pPr>
            <a:lvl4pPr marL="1371600" indent="0" algn="ctr">
              <a:buNone/>
              <a:defRPr>
                <a:solidFill>
                  <a:srgbClr val="EDFF1A"/>
                </a:solidFill>
              </a:defRPr>
            </a:lvl4pPr>
            <a:lvl5pPr marL="1828800" indent="0" algn="ctr">
              <a:buNone/>
              <a:defRPr>
                <a:solidFill>
                  <a:srgbClr val="EDFF1A"/>
                </a:solidFill>
              </a:defRPr>
            </a:lvl5pPr>
          </a:lstStyle>
          <a:p>
            <a:pPr lvl="0"/>
            <a:r>
              <a:rPr lang="en-US" dirty="0"/>
              <a:t>Title Page</a:t>
            </a:r>
          </a:p>
          <a:p>
            <a:pPr lvl="0"/>
            <a:r>
              <a:rPr lang="en-US" dirty="0"/>
              <a:t>Name Here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FE79F071-9581-63BB-1179-437D32F72E0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1718" y="308506"/>
            <a:ext cx="2391583" cy="225412"/>
          </a:xfrm>
        </p:spPr>
        <p:txBody>
          <a:bodyPr>
            <a:noAutofit/>
          </a:bodyPr>
          <a:lstStyle>
            <a:lvl1pPr marL="0" indent="0" algn="l">
              <a:buNone/>
              <a:defRPr sz="11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ctr">
              <a:buNone/>
              <a:defRPr>
                <a:solidFill>
                  <a:srgbClr val="EDFF1A"/>
                </a:solidFill>
              </a:defRPr>
            </a:lvl2pPr>
            <a:lvl3pPr marL="914400" indent="0" algn="ctr">
              <a:buNone/>
              <a:defRPr>
                <a:solidFill>
                  <a:srgbClr val="EDFF1A"/>
                </a:solidFill>
              </a:defRPr>
            </a:lvl3pPr>
            <a:lvl4pPr marL="1371600" indent="0" algn="ctr">
              <a:buNone/>
              <a:defRPr>
                <a:solidFill>
                  <a:srgbClr val="EDFF1A"/>
                </a:solidFill>
              </a:defRPr>
            </a:lvl4pPr>
            <a:lvl5pPr marL="1828800" indent="0" algn="ctr">
              <a:buNone/>
              <a:defRPr>
                <a:solidFill>
                  <a:srgbClr val="EDFF1A"/>
                </a:solidFill>
              </a:defRPr>
            </a:lvl5pPr>
          </a:lstStyle>
          <a:p>
            <a:pPr lvl="0"/>
            <a:r>
              <a:rPr lang="en-US" dirty="0"/>
              <a:t>20 November 2024</a:t>
            </a:r>
          </a:p>
        </p:txBody>
      </p:sp>
    </p:spTree>
    <p:extLst>
      <p:ext uri="{BB962C8B-B14F-4D97-AF65-F5344CB8AC3E}">
        <p14:creationId xmlns:p14="http://schemas.microsoft.com/office/powerpoint/2010/main" val="353085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el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7454" y="2599969"/>
            <a:ext cx="2650836" cy="829032"/>
          </a:xfrm>
        </p:spPr>
        <p:txBody>
          <a:bodyPr>
            <a:noAutofit/>
          </a:bodyPr>
          <a:lstStyle>
            <a:lvl1pPr marL="0" indent="0" algn="ctr">
              <a:lnSpc>
                <a:spcPct val="40000"/>
              </a:lnSpc>
              <a:buNone/>
              <a:defRPr sz="130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Department</a:t>
            </a:r>
          </a:p>
          <a:p>
            <a:pPr lvl="0"/>
            <a:r>
              <a:rPr lang="en-US" dirty="0"/>
              <a:t>Company</a:t>
            </a:r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93B865E2-4B4E-BE16-AAF3-1784E2F10E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448789" y="977085"/>
            <a:ext cx="1508165" cy="1532489"/>
          </a:xfrm>
          <a:prstGeom prst="ellipse">
            <a:avLst/>
          </a:prstGeom>
          <a:ln>
            <a:solidFill>
              <a:srgbClr val="4764AF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4764AF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191A8E3D-2D2D-8175-CF36-28240A7523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72561" y="2599969"/>
            <a:ext cx="2650836" cy="829032"/>
          </a:xfrm>
        </p:spPr>
        <p:txBody>
          <a:bodyPr>
            <a:noAutofit/>
          </a:bodyPr>
          <a:lstStyle>
            <a:lvl1pPr marL="0" indent="0" algn="ctr">
              <a:lnSpc>
                <a:spcPct val="40000"/>
              </a:lnSpc>
              <a:buNone/>
              <a:defRPr sz="130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Department</a:t>
            </a:r>
          </a:p>
          <a:p>
            <a:pPr lvl="0"/>
            <a:r>
              <a:rPr lang="en-US" dirty="0"/>
              <a:t>Company</a:t>
            </a:r>
          </a:p>
        </p:txBody>
      </p:sp>
      <p:sp>
        <p:nvSpPr>
          <p:cNvPr id="30" name="Picture Placeholder 6">
            <a:extLst>
              <a:ext uri="{FF2B5EF4-FFF2-40B4-BE49-F238E27FC236}">
                <a16:creationId xmlns:a16="http://schemas.microsoft.com/office/drawing/2014/main" id="{4977043F-528A-EB54-A811-17132118D38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341917" y="977085"/>
            <a:ext cx="1508165" cy="1532489"/>
          </a:xfrm>
          <a:prstGeom prst="ellipse">
            <a:avLst/>
          </a:prstGeom>
          <a:ln>
            <a:solidFill>
              <a:srgbClr val="4764AF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4764AF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EFCD5AF3-553F-C6D9-5FF8-AC813CC2765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67668" y="2599969"/>
            <a:ext cx="2650836" cy="829032"/>
          </a:xfrm>
        </p:spPr>
        <p:txBody>
          <a:bodyPr>
            <a:noAutofit/>
          </a:bodyPr>
          <a:lstStyle>
            <a:lvl1pPr marL="0" indent="0" algn="ctr">
              <a:lnSpc>
                <a:spcPct val="40000"/>
              </a:lnSpc>
              <a:buNone/>
              <a:defRPr sz="130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Department</a:t>
            </a:r>
          </a:p>
          <a:p>
            <a:pPr lvl="0"/>
            <a:r>
              <a:rPr lang="en-US" dirty="0"/>
              <a:t>Company</a:t>
            </a:r>
          </a:p>
        </p:txBody>
      </p:sp>
      <p:sp>
        <p:nvSpPr>
          <p:cNvPr id="32" name="Picture Placeholder 6">
            <a:extLst>
              <a:ext uri="{FF2B5EF4-FFF2-40B4-BE49-F238E27FC236}">
                <a16:creationId xmlns:a16="http://schemas.microsoft.com/office/drawing/2014/main" id="{C82653EA-AD48-4C86-63B4-8BCAD2EE479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235045" y="977085"/>
            <a:ext cx="1508165" cy="1532489"/>
          </a:xfrm>
          <a:prstGeom prst="ellipse">
            <a:avLst/>
          </a:prstGeom>
          <a:ln>
            <a:solidFill>
              <a:srgbClr val="4764AF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4764AF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80B27F7E-E745-1486-692F-C1F798FF35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20115" y="5212541"/>
            <a:ext cx="2650836" cy="829032"/>
          </a:xfrm>
        </p:spPr>
        <p:txBody>
          <a:bodyPr>
            <a:noAutofit/>
          </a:bodyPr>
          <a:lstStyle>
            <a:lvl1pPr marL="0" indent="0" algn="ctr">
              <a:lnSpc>
                <a:spcPct val="40000"/>
              </a:lnSpc>
              <a:buNone/>
              <a:defRPr sz="130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Department</a:t>
            </a:r>
          </a:p>
          <a:p>
            <a:pPr lvl="0"/>
            <a:r>
              <a:rPr lang="en-US" dirty="0"/>
              <a:t>Company</a:t>
            </a:r>
          </a:p>
        </p:txBody>
      </p:sp>
      <p:sp>
        <p:nvSpPr>
          <p:cNvPr id="34" name="Picture Placeholder 6">
            <a:extLst>
              <a:ext uri="{FF2B5EF4-FFF2-40B4-BE49-F238E27FC236}">
                <a16:creationId xmlns:a16="http://schemas.microsoft.com/office/drawing/2014/main" id="{77B94C39-4482-19FF-1B2B-96F2346D85BE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291451" y="3589657"/>
            <a:ext cx="1508165" cy="1532489"/>
          </a:xfrm>
          <a:prstGeom prst="ellipse">
            <a:avLst/>
          </a:prstGeom>
          <a:ln>
            <a:solidFill>
              <a:srgbClr val="4764AF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4764AF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7F31AB12-5B26-3706-63C9-0D0A26E7BD1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825008" y="5212541"/>
            <a:ext cx="2650836" cy="829032"/>
          </a:xfrm>
        </p:spPr>
        <p:txBody>
          <a:bodyPr>
            <a:noAutofit/>
          </a:bodyPr>
          <a:lstStyle>
            <a:lvl1pPr marL="0" indent="0" algn="ctr">
              <a:lnSpc>
                <a:spcPct val="40000"/>
              </a:lnSpc>
              <a:buNone/>
              <a:defRPr sz="130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Department</a:t>
            </a:r>
          </a:p>
          <a:p>
            <a:pPr lvl="0"/>
            <a:r>
              <a:rPr lang="en-US" dirty="0"/>
              <a:t>Company</a:t>
            </a:r>
          </a:p>
        </p:txBody>
      </p:sp>
      <p:sp>
        <p:nvSpPr>
          <p:cNvPr id="36" name="Picture Placeholder 6">
            <a:extLst>
              <a:ext uri="{FF2B5EF4-FFF2-40B4-BE49-F238E27FC236}">
                <a16:creationId xmlns:a16="http://schemas.microsoft.com/office/drawing/2014/main" id="{B0479334-E4BC-8829-5AD6-EE6F2983B32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396344" y="3589657"/>
            <a:ext cx="1508165" cy="1532489"/>
          </a:xfrm>
          <a:prstGeom prst="ellipse">
            <a:avLst/>
          </a:prstGeom>
          <a:ln>
            <a:solidFill>
              <a:srgbClr val="4764AF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4764AF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54435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p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04CF29AD-CAFF-C254-5028-61BFA783BE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886" y="1043282"/>
            <a:ext cx="4294478" cy="1412840"/>
          </a:xfrm>
        </p:spPr>
        <p:txBody>
          <a:bodyPr anchor="t">
            <a:noAutofit/>
          </a:bodyPr>
          <a:lstStyle>
            <a:lvl1pPr marL="0" indent="0" algn="l">
              <a:lnSpc>
                <a:spcPct val="70000"/>
              </a:lnSpc>
              <a:buNone/>
              <a:defRPr sz="6200" b="0" i="0">
                <a:solidFill>
                  <a:srgbClr val="EDFF1A"/>
                </a:solidFill>
                <a:latin typeface="Miller Banner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831A46D2-FA29-B7C7-8C58-ADB9ABA453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886" y="3082367"/>
            <a:ext cx="2590934" cy="1210853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 Name </a:t>
            </a:r>
          </a:p>
          <a:p>
            <a:pPr lvl="0"/>
            <a:r>
              <a:rPr lang="en-US" dirty="0"/>
              <a:t>Population</a:t>
            </a:r>
          </a:p>
          <a:p>
            <a:pPr lvl="0"/>
            <a:r>
              <a:rPr lang="en-US" dirty="0"/>
              <a:t>Labor Force</a:t>
            </a:r>
          </a:p>
          <a:p>
            <a:pPr lvl="0"/>
            <a:r>
              <a:rPr lang="en-US" dirty="0"/>
              <a:t>Median Age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A7629340-88B5-9975-755D-F395E10F41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886" y="4498571"/>
            <a:ext cx="2590934" cy="1210853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 Name </a:t>
            </a:r>
          </a:p>
          <a:p>
            <a:pPr lvl="0"/>
            <a:r>
              <a:rPr lang="en-US" dirty="0"/>
              <a:t>Population</a:t>
            </a:r>
          </a:p>
          <a:p>
            <a:pPr lvl="0"/>
            <a:r>
              <a:rPr lang="en-US" dirty="0"/>
              <a:t>Labor Force</a:t>
            </a:r>
          </a:p>
          <a:p>
            <a:pPr lvl="0"/>
            <a:r>
              <a:rPr lang="en-US" dirty="0"/>
              <a:t>Median Age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7E937485-CABC-4C08-47D7-F8C5C7B4D7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42237" y="3082367"/>
            <a:ext cx="2590934" cy="1210853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 Name </a:t>
            </a:r>
          </a:p>
          <a:p>
            <a:pPr lvl="0"/>
            <a:r>
              <a:rPr lang="en-US" dirty="0"/>
              <a:t>Population</a:t>
            </a:r>
          </a:p>
          <a:p>
            <a:pPr lvl="0"/>
            <a:r>
              <a:rPr lang="en-US" dirty="0"/>
              <a:t>Labor Force</a:t>
            </a:r>
          </a:p>
          <a:p>
            <a:pPr lvl="0"/>
            <a:r>
              <a:rPr lang="en-US" dirty="0"/>
              <a:t>Median Age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DEB83D30-1E4A-01A4-A8C7-A9FE3B7B5C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42237" y="4498571"/>
            <a:ext cx="2590934" cy="1210853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8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 Name </a:t>
            </a:r>
          </a:p>
          <a:p>
            <a:pPr lvl="0"/>
            <a:r>
              <a:rPr lang="en-US" dirty="0"/>
              <a:t>Population</a:t>
            </a:r>
          </a:p>
          <a:p>
            <a:pPr lvl="0"/>
            <a:r>
              <a:rPr lang="en-US" dirty="0"/>
              <a:t>Labor Force</a:t>
            </a:r>
          </a:p>
          <a:p>
            <a:pPr lvl="0"/>
            <a:r>
              <a:rPr lang="en-US" dirty="0"/>
              <a:t>Median Age</a:t>
            </a:r>
          </a:p>
        </p:txBody>
      </p:sp>
    </p:spTree>
    <p:extLst>
      <p:ext uri="{BB962C8B-B14F-4D97-AF65-F5344CB8AC3E}">
        <p14:creationId xmlns:p14="http://schemas.microsoft.com/office/powerpoint/2010/main" val="17415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87114" y="749070"/>
            <a:ext cx="3610098" cy="285008"/>
          </a:xfrm>
        </p:spPr>
        <p:txBody>
          <a:bodyPr>
            <a:no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Subcopy</a:t>
            </a:r>
            <a:endParaRPr lang="en-US" dirty="0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6A30C2-E691-FBF4-4C7A-1FE49FD9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87114" y="1119717"/>
            <a:ext cx="3610098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90BBEB56-B4D4-7141-C1EC-6B17CF01BC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87114" y="3074657"/>
            <a:ext cx="3610098" cy="537685"/>
          </a:xfrm>
        </p:spPr>
        <p:txBody>
          <a:bodyPr>
            <a:no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Subcopy</a:t>
            </a:r>
            <a:r>
              <a:rPr lang="en-US" dirty="0"/>
              <a:t> 3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351C162B-C417-49B1-5F05-76EF78DB74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87114" y="1897022"/>
            <a:ext cx="3610098" cy="285008"/>
          </a:xfrm>
        </p:spPr>
        <p:txBody>
          <a:bodyPr>
            <a:no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Subcopy</a:t>
            </a:r>
            <a:r>
              <a:rPr lang="en-US" dirty="0"/>
              <a:t> 2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9FDC7A22-EB2C-B67B-0786-2B67175557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87114" y="2260273"/>
            <a:ext cx="3610098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00%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5118B254-F307-2402-6D23-482D4413F8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87114" y="4237517"/>
            <a:ext cx="3610098" cy="285008"/>
          </a:xfrm>
        </p:spPr>
        <p:txBody>
          <a:bodyPr>
            <a:noAutofit/>
          </a:bodyPr>
          <a:lstStyle>
            <a:lvl1pPr marL="0" indent="0" algn="ctr">
              <a:buNone/>
              <a:defRPr sz="14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Subcopy</a:t>
            </a:r>
            <a:r>
              <a:rPr lang="en-US" dirty="0"/>
              <a:t> 2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401E1B2-7A21-7DDD-091E-5E7EBA5DFAB8}"/>
              </a:ext>
            </a:extLst>
          </p:cNvPr>
          <p:cNvCxnSpPr>
            <a:cxnSpLocks/>
          </p:cNvCxnSpPr>
          <p:nvPr userDrawn="1"/>
        </p:nvCxnSpPr>
        <p:spPr>
          <a:xfrm>
            <a:off x="9526385" y="3879273"/>
            <a:ext cx="85953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6544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p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87114" y="1126274"/>
            <a:ext cx="3610098" cy="367901"/>
          </a:xfrm>
        </p:spPr>
        <p:txBody>
          <a:bodyPr>
            <a:noAutofit/>
          </a:bodyPr>
          <a:lstStyle>
            <a:lvl1pPr marL="0" indent="0" algn="ctr">
              <a:buNone/>
              <a:defRPr sz="30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City Name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351C162B-C417-49B1-5F05-76EF78DB74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87114" y="1662678"/>
            <a:ext cx="3610098" cy="577484"/>
          </a:xfr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Stats Go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C899F42-816D-43D0-5A12-B7F181BAAA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87114" y="2586511"/>
            <a:ext cx="3610098" cy="367901"/>
          </a:xfrm>
        </p:spPr>
        <p:txBody>
          <a:bodyPr>
            <a:noAutofit/>
          </a:bodyPr>
          <a:lstStyle>
            <a:lvl1pPr marL="0" indent="0" algn="ctr">
              <a:buNone/>
              <a:defRPr sz="30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City Name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6E98D7DC-898E-08BF-219A-70FF3E2026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87114" y="3992137"/>
            <a:ext cx="3610098" cy="367901"/>
          </a:xfrm>
        </p:spPr>
        <p:txBody>
          <a:bodyPr>
            <a:noAutofit/>
          </a:bodyPr>
          <a:lstStyle>
            <a:lvl1pPr marL="0" indent="0" algn="ctr">
              <a:buNone/>
              <a:defRPr sz="30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City Name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245FF2F-200C-07E5-26C9-50FFF564F7F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87114" y="3134066"/>
            <a:ext cx="3610098" cy="589868"/>
          </a:xfr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Stats Go Here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B9FFC397-70A0-EE86-BE7D-4A81B3EB94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87114" y="4561996"/>
            <a:ext cx="3610098" cy="589868"/>
          </a:xfrm>
        </p:spPr>
        <p:txBody>
          <a:bodyPr>
            <a:noAutofit/>
          </a:bodyPr>
          <a:lstStyle>
            <a:lvl1pPr marL="0" indent="0" algn="ctr">
              <a:buNone/>
              <a:defRPr sz="16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Stats Go Here</a:t>
            </a:r>
          </a:p>
        </p:txBody>
      </p:sp>
    </p:spTree>
    <p:extLst>
      <p:ext uri="{BB962C8B-B14F-4D97-AF65-F5344CB8AC3E}">
        <p14:creationId xmlns:p14="http://schemas.microsoft.com/office/powerpoint/2010/main" val="163960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p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836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 Support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BFB8DFC-69A4-3414-3B28-5CDFE83E3FA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42911" y="0"/>
            <a:ext cx="4849088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7809CEBD-1349-F031-5A2C-43E9671C72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7434" y="981823"/>
            <a:ext cx="6049963" cy="3574473"/>
          </a:xfrm>
        </p:spPr>
        <p:txBody>
          <a:bodyPr>
            <a:noAutofit/>
          </a:bodyPr>
          <a:lstStyle>
            <a:lvl1pPr marL="0" indent="0" algn="l">
              <a:lnSpc>
                <a:spcPct val="85000"/>
              </a:lnSpc>
              <a:buNone/>
              <a:defRPr sz="4800" b="0" i="0">
                <a:solidFill>
                  <a:schemeClr val="bg1"/>
                </a:solidFill>
                <a:latin typeface="Miller Banner" pitchFamily="2" charset="77"/>
              </a:defRPr>
            </a:lvl1pPr>
            <a:lvl2pPr marL="457200" indent="0" algn="ctr">
              <a:buNone/>
              <a:defRPr>
                <a:solidFill>
                  <a:srgbClr val="EDFF1A"/>
                </a:solidFill>
              </a:defRPr>
            </a:lvl2pPr>
            <a:lvl3pPr marL="914400" indent="0" algn="ctr">
              <a:buNone/>
              <a:defRPr>
                <a:solidFill>
                  <a:srgbClr val="EDFF1A"/>
                </a:solidFill>
              </a:defRPr>
            </a:lvl3pPr>
            <a:lvl4pPr marL="1371600" indent="0" algn="ctr">
              <a:buNone/>
              <a:defRPr>
                <a:solidFill>
                  <a:srgbClr val="EDFF1A"/>
                </a:solidFill>
              </a:defRPr>
            </a:lvl4pPr>
            <a:lvl5pPr marL="1828800" indent="0" algn="ctr">
              <a:buNone/>
              <a:defRPr>
                <a:solidFill>
                  <a:srgbClr val="EDFF1A"/>
                </a:solidFill>
              </a:defRPr>
            </a:lvl5pPr>
          </a:lstStyle>
          <a:p>
            <a:pPr lvl="0"/>
            <a:r>
              <a:rPr lang="en-US" dirty="0"/>
              <a:t>A fact that supports the presentation message goes here.</a:t>
            </a:r>
          </a:p>
        </p:txBody>
      </p:sp>
    </p:spTree>
    <p:extLst>
      <p:ext uri="{BB962C8B-B14F-4D97-AF65-F5344CB8AC3E}">
        <p14:creationId xmlns:p14="http://schemas.microsoft.com/office/powerpoint/2010/main" val="296367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Stat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BFB8DFC-69A4-3414-3B28-5CDFE83E3FA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42911" y="0"/>
            <a:ext cx="4849088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EF09E7D-5F6D-E911-7146-E92A9EA1C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461" y="5198079"/>
            <a:ext cx="4978619" cy="1551853"/>
          </a:xfrm>
        </p:spPr>
        <p:txBody>
          <a:bodyPr>
            <a:normAutofit/>
          </a:bodyPr>
          <a:lstStyle>
            <a:lvl1pPr marL="0" indent="0" algn="l">
              <a:buNone/>
              <a:defRPr sz="26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2pPr>
            <a:lvl3pPr marL="9144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3pPr>
            <a:lvl4pPr marL="13716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4pPr>
            <a:lvl5pPr marL="18288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5pPr>
          </a:lstStyle>
          <a:p>
            <a:pPr lvl="0"/>
            <a:r>
              <a:rPr lang="en-US" dirty="0"/>
              <a:t>- Name Here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30725F3-6527-B750-A676-15BE6A5345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5264" y="1056785"/>
            <a:ext cx="4030176" cy="1597746"/>
          </a:xfrm>
        </p:spPr>
        <p:txBody>
          <a:bodyPr>
            <a:noAutofit/>
          </a:bodyPr>
          <a:lstStyle>
            <a:lvl1pPr marL="0" indent="0">
              <a:buNone/>
              <a:defRPr sz="14000" b="1" i="0">
                <a:solidFill>
                  <a:srgbClr val="EDFF43"/>
                </a:solidFill>
                <a:latin typeface="Libre Franklin" pitchFamily="2" charset="77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10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5A724706-62E0-CBE3-1154-3A996871DA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3382" y="2977800"/>
            <a:ext cx="4978619" cy="190916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None/>
              <a:defRPr sz="48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2pPr>
            <a:lvl3pPr marL="9144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3pPr>
            <a:lvl4pPr marL="13716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4pPr>
            <a:lvl5pPr marL="18288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5pPr>
          </a:lstStyle>
          <a:p>
            <a:pPr lvl="0"/>
            <a:r>
              <a:rPr lang="en-US" dirty="0"/>
              <a:t>Best City </a:t>
            </a:r>
          </a:p>
          <a:p>
            <a:pPr lvl="0"/>
            <a:r>
              <a:rPr lang="en-US" dirty="0"/>
              <a:t>for Work-Life </a:t>
            </a:r>
          </a:p>
          <a:p>
            <a:pPr lvl="0"/>
            <a:r>
              <a:rPr lang="en-US" dirty="0"/>
              <a:t>Balance</a:t>
            </a:r>
          </a:p>
        </p:txBody>
      </p:sp>
    </p:spTree>
    <p:extLst>
      <p:ext uri="{BB962C8B-B14F-4D97-AF65-F5344CB8AC3E}">
        <p14:creationId xmlns:p14="http://schemas.microsoft.com/office/powerpoint/2010/main" val="113009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Section Slide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26C28E0-EB5F-17D3-88AC-956E3CA54C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4166" y="2971336"/>
            <a:ext cx="6049963" cy="720437"/>
          </a:xfrm>
        </p:spPr>
        <p:txBody>
          <a:bodyPr>
            <a:noAutofit/>
          </a:bodyPr>
          <a:lstStyle>
            <a:lvl1pPr marL="0" indent="0" algn="l">
              <a:lnSpc>
                <a:spcPct val="50000"/>
              </a:lnSpc>
              <a:buNone/>
              <a:defRPr sz="2800" b="0" i="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Subheader</a:t>
            </a:r>
            <a:r>
              <a:rPr lang="en-US" dirty="0"/>
              <a:t> Copy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4166" y="1067722"/>
            <a:ext cx="6049963" cy="1246911"/>
          </a:xfrm>
        </p:spPr>
        <p:txBody>
          <a:bodyPr anchor="t">
            <a:noAutofit/>
          </a:bodyPr>
          <a:lstStyle>
            <a:lvl1pPr marL="0" indent="0" algn="l">
              <a:lnSpc>
                <a:spcPct val="75000"/>
              </a:lnSpc>
              <a:buNone/>
              <a:defRPr sz="5800" b="0" i="0">
                <a:solidFill>
                  <a:srgbClr val="4764AF"/>
                </a:solidFill>
                <a:latin typeface="Miller Banner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Goes Here</a:t>
            </a:r>
          </a:p>
        </p:txBody>
      </p:sp>
    </p:spTree>
    <p:extLst>
      <p:ext uri="{BB962C8B-B14F-4D97-AF65-F5344CB8AC3E}">
        <p14:creationId xmlns:p14="http://schemas.microsoft.com/office/powerpoint/2010/main" val="31319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Section Slide -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8F0BD3AB-133B-C2DD-9D43-91A3D03E79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4166" y="2971336"/>
            <a:ext cx="6049963" cy="720437"/>
          </a:xfrm>
        </p:spPr>
        <p:txBody>
          <a:bodyPr>
            <a:noAutofit/>
          </a:bodyPr>
          <a:lstStyle>
            <a:lvl1pPr marL="0" indent="0" algn="l">
              <a:lnSpc>
                <a:spcPct val="50000"/>
              </a:lnSpc>
              <a:buNone/>
              <a:defRPr sz="28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Subheader</a:t>
            </a:r>
            <a:r>
              <a:rPr lang="en-US" dirty="0"/>
              <a:t> Copy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9BC6D4A0-4492-F9E1-C0E0-3989184C67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4166" y="1067722"/>
            <a:ext cx="6049963" cy="1512918"/>
          </a:xfrm>
        </p:spPr>
        <p:txBody>
          <a:bodyPr anchor="t">
            <a:noAutofit/>
          </a:bodyPr>
          <a:lstStyle>
            <a:lvl1pPr marL="0" indent="0" algn="l">
              <a:lnSpc>
                <a:spcPct val="75000"/>
              </a:lnSpc>
              <a:buNone/>
              <a:defRPr sz="5800" b="0" i="0">
                <a:solidFill>
                  <a:schemeClr val="bg1"/>
                </a:solidFill>
                <a:latin typeface="Miller Banner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Goes Here</a:t>
            </a:r>
          </a:p>
        </p:txBody>
      </p:sp>
    </p:spTree>
    <p:extLst>
      <p:ext uri="{BB962C8B-B14F-4D97-AF65-F5344CB8AC3E}">
        <p14:creationId xmlns:p14="http://schemas.microsoft.com/office/powerpoint/2010/main" val="1204373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 Slide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4">
            <a:extLst>
              <a:ext uri="{FF2B5EF4-FFF2-40B4-BE49-F238E27FC236}">
                <a16:creationId xmlns:a16="http://schemas.microsoft.com/office/drawing/2014/main" id="{1A93700C-5C77-4D3D-DBD2-02DF87099DC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3698240"/>
            <a:ext cx="12191999" cy="315976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054E259C-555E-0F4F-62B8-97CC6E3500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5095" y="844669"/>
            <a:ext cx="3611419" cy="173643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000" b="0" i="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Lis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rehenec</a:t>
            </a:r>
            <a:r>
              <a:rPr lang="en-US" dirty="0"/>
              <a:t> </a:t>
            </a:r>
            <a:r>
              <a:rPr lang="en-US" dirty="0" err="1"/>
              <a:t>torerna</a:t>
            </a:r>
            <a:r>
              <a:rPr lang="en-US" dirty="0"/>
              <a:t> </a:t>
            </a:r>
            <a:r>
              <a:rPr lang="en-US" dirty="0" err="1"/>
              <a:t>tionsequis</a:t>
            </a:r>
            <a:r>
              <a:rPr lang="en-US" dirty="0"/>
              <a:t> </a:t>
            </a:r>
            <a:r>
              <a:rPr lang="en-US" dirty="0" err="1"/>
              <a:t>iaspersped</a:t>
            </a:r>
            <a:endParaRPr lang="en-US" dirty="0"/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475C416C-6056-1815-9470-402D903605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60295" y="804029"/>
            <a:ext cx="6049963" cy="173643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500" b="0" i="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Lis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rehenec</a:t>
            </a:r>
            <a:r>
              <a:rPr lang="en-US" dirty="0"/>
              <a:t> </a:t>
            </a:r>
            <a:r>
              <a:rPr lang="en-US" dirty="0" err="1"/>
              <a:t>torerna</a:t>
            </a:r>
            <a:r>
              <a:rPr lang="en-US" dirty="0"/>
              <a:t> </a:t>
            </a:r>
            <a:r>
              <a:rPr lang="en-US" dirty="0" err="1"/>
              <a:t>tionsequis</a:t>
            </a:r>
            <a:r>
              <a:rPr lang="en-US" dirty="0"/>
              <a:t> </a:t>
            </a:r>
            <a:r>
              <a:rPr lang="en-US" dirty="0" err="1"/>
              <a:t>iaspersped</a:t>
            </a:r>
            <a:r>
              <a:rPr lang="en-US" dirty="0"/>
              <a:t> expedition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aceperferit</a:t>
            </a:r>
            <a:r>
              <a:rPr lang="en-US" dirty="0"/>
              <a:t> </a:t>
            </a:r>
            <a:r>
              <a:rPr lang="en-US" dirty="0" err="1"/>
              <a:t>ipsumen</a:t>
            </a:r>
            <a:r>
              <a:rPr lang="en-US" dirty="0"/>
              <a:t> </a:t>
            </a:r>
            <a:r>
              <a:rPr lang="en-US" dirty="0" err="1"/>
              <a:t>dempor</a:t>
            </a:r>
            <a:r>
              <a:rPr lang="en-US" dirty="0"/>
              <a:t> </a:t>
            </a:r>
            <a:r>
              <a:rPr lang="en-US" dirty="0" err="1"/>
              <a:t>sectemp</a:t>
            </a:r>
            <a:r>
              <a:rPr lang="en-US" dirty="0"/>
              <a:t> </a:t>
            </a:r>
            <a:r>
              <a:rPr lang="en-US" dirty="0" err="1"/>
              <a:t>orpore</a:t>
            </a:r>
            <a:r>
              <a:rPr lang="en-US" dirty="0"/>
              <a:t> vid </a:t>
            </a:r>
            <a:r>
              <a:rPr lang="en-US" dirty="0" err="1"/>
              <a:t>quatibus</a:t>
            </a:r>
            <a:r>
              <a:rPr lang="en-US" dirty="0"/>
              <a:t> </a:t>
            </a:r>
            <a:r>
              <a:rPr lang="en-US" dirty="0" err="1"/>
              <a:t>adia</a:t>
            </a:r>
            <a:r>
              <a:rPr lang="en-US" dirty="0"/>
              <a:t> que.</a:t>
            </a:r>
          </a:p>
        </p:txBody>
      </p:sp>
    </p:spTree>
    <p:extLst>
      <p:ext uri="{BB962C8B-B14F-4D97-AF65-F5344CB8AC3E}">
        <p14:creationId xmlns:p14="http://schemas.microsoft.com/office/powerpoint/2010/main" val="843051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869FC0-A07E-2020-E404-510FBE3B03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74987" y="5041865"/>
            <a:ext cx="6042025" cy="451352"/>
          </a:xfrm>
        </p:spPr>
        <p:txBody>
          <a:bodyPr/>
          <a:lstStyle>
            <a:lvl1pPr marL="0" indent="0" algn="ctr">
              <a:buNone/>
              <a:defRPr b="1" i="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>
              <a:buNone/>
              <a:defRPr>
                <a:solidFill>
                  <a:srgbClr val="869DA5"/>
                </a:solidFill>
              </a:defRPr>
            </a:lvl2pPr>
            <a:lvl3pPr marL="914400" indent="0">
              <a:buNone/>
              <a:defRPr>
                <a:solidFill>
                  <a:srgbClr val="869DA5"/>
                </a:solidFill>
              </a:defRPr>
            </a:lvl3pPr>
            <a:lvl4pPr marL="1371600" indent="0">
              <a:buNone/>
              <a:defRPr>
                <a:solidFill>
                  <a:srgbClr val="869DA5"/>
                </a:solidFill>
              </a:defRPr>
            </a:lvl4pPr>
            <a:lvl5pPr marL="1828800" indent="0">
              <a:buNone/>
              <a:defRPr>
                <a:solidFill>
                  <a:srgbClr val="869DA5"/>
                </a:solidFill>
              </a:defRPr>
            </a:lvl5pPr>
          </a:lstStyle>
          <a:p>
            <a:pPr lvl="0"/>
            <a:r>
              <a:rPr lang="en-US" dirty="0"/>
              <a:t>- Name Here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EEAA3EB9-915C-5B7E-91D4-05F24FA25A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70298" y="1364783"/>
            <a:ext cx="9051402" cy="3520573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sz="5000" b="0" i="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2pPr>
            <a:lvl3pPr marL="9144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3pPr>
            <a:lvl4pPr marL="13716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4pPr>
            <a:lvl5pPr marL="18288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5pPr>
          </a:lstStyle>
          <a:p>
            <a:pPr lvl="0"/>
            <a:r>
              <a:rPr lang="en-US" dirty="0"/>
              <a:t>Lis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rehenec</a:t>
            </a:r>
            <a:r>
              <a:rPr lang="en-US" dirty="0"/>
              <a:t> </a:t>
            </a:r>
            <a:r>
              <a:rPr lang="en-US" dirty="0" err="1"/>
              <a:t>tionsequis</a:t>
            </a:r>
            <a:r>
              <a:rPr lang="en-US" dirty="0"/>
              <a:t> </a:t>
            </a:r>
            <a:r>
              <a:rPr lang="en-US" dirty="0" err="1"/>
              <a:t>alibust</a:t>
            </a:r>
            <a:r>
              <a:rPr lang="en-US" dirty="0"/>
              <a:t> </a:t>
            </a:r>
            <a:r>
              <a:rPr lang="en-US" dirty="0" err="1"/>
              <a:t>iaspersped</a:t>
            </a:r>
            <a:r>
              <a:rPr lang="en-US" dirty="0"/>
              <a:t> expedition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aceperferit</a:t>
            </a:r>
            <a:r>
              <a:rPr lang="en-US" dirty="0"/>
              <a:t> </a:t>
            </a:r>
            <a:r>
              <a:rPr lang="en-US" dirty="0" err="1"/>
              <a:t>ipsumen</a:t>
            </a:r>
            <a:r>
              <a:rPr lang="en-US" dirty="0"/>
              <a:t> </a:t>
            </a:r>
            <a:r>
              <a:rPr lang="en-US" dirty="0" err="1"/>
              <a:t>dempor</a:t>
            </a:r>
            <a:r>
              <a:rPr lang="en-US" dirty="0"/>
              <a:t> </a:t>
            </a:r>
            <a:r>
              <a:rPr lang="en-US" dirty="0" err="1"/>
              <a:t>sectem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orpore</a:t>
            </a:r>
            <a:r>
              <a:rPr lang="en-US" dirty="0"/>
              <a:t> vid </a:t>
            </a:r>
            <a:r>
              <a:rPr lang="en-US" dirty="0" err="1"/>
              <a:t>quatibus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32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4C87C85D-A688-27A6-D750-1A99BA42BD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74987" y="5041865"/>
            <a:ext cx="6042025" cy="451352"/>
          </a:xfrm>
        </p:spPr>
        <p:txBody>
          <a:bodyPr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>
              <a:buNone/>
              <a:defRPr>
                <a:solidFill>
                  <a:srgbClr val="869DA5"/>
                </a:solidFill>
              </a:defRPr>
            </a:lvl2pPr>
            <a:lvl3pPr marL="914400" indent="0">
              <a:buNone/>
              <a:defRPr>
                <a:solidFill>
                  <a:srgbClr val="869DA5"/>
                </a:solidFill>
              </a:defRPr>
            </a:lvl3pPr>
            <a:lvl4pPr marL="1371600" indent="0">
              <a:buNone/>
              <a:defRPr>
                <a:solidFill>
                  <a:srgbClr val="869DA5"/>
                </a:solidFill>
              </a:defRPr>
            </a:lvl4pPr>
            <a:lvl5pPr marL="1828800" indent="0">
              <a:buNone/>
              <a:defRPr>
                <a:solidFill>
                  <a:srgbClr val="869DA5"/>
                </a:solidFill>
              </a:defRPr>
            </a:lvl5pPr>
          </a:lstStyle>
          <a:p>
            <a:pPr lvl="0"/>
            <a:r>
              <a:rPr lang="en-US" dirty="0"/>
              <a:t>- Name Here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47F4D819-33C1-2902-A4D9-C6B090E3B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70298" y="1364783"/>
            <a:ext cx="9051402" cy="3520573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sz="5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2pPr>
            <a:lvl3pPr marL="9144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3pPr>
            <a:lvl4pPr marL="13716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4pPr>
            <a:lvl5pPr marL="18288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5pPr>
          </a:lstStyle>
          <a:p>
            <a:pPr lvl="0"/>
            <a:r>
              <a:rPr lang="en-US" dirty="0"/>
              <a:t>Lis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rehenec</a:t>
            </a:r>
            <a:r>
              <a:rPr lang="en-US" dirty="0"/>
              <a:t> </a:t>
            </a:r>
            <a:r>
              <a:rPr lang="en-US" dirty="0" err="1"/>
              <a:t>tionsequis</a:t>
            </a:r>
            <a:r>
              <a:rPr lang="en-US" dirty="0"/>
              <a:t> </a:t>
            </a:r>
            <a:r>
              <a:rPr lang="en-US" dirty="0" err="1"/>
              <a:t>alibust</a:t>
            </a:r>
            <a:r>
              <a:rPr lang="en-US" dirty="0"/>
              <a:t> </a:t>
            </a:r>
            <a:r>
              <a:rPr lang="en-US" dirty="0" err="1"/>
              <a:t>iaspersped</a:t>
            </a:r>
            <a:r>
              <a:rPr lang="en-US" dirty="0"/>
              <a:t> expedition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aceperferit</a:t>
            </a:r>
            <a:r>
              <a:rPr lang="en-US" dirty="0"/>
              <a:t> </a:t>
            </a:r>
            <a:r>
              <a:rPr lang="en-US" dirty="0" err="1"/>
              <a:t>ipsumen</a:t>
            </a:r>
            <a:r>
              <a:rPr lang="en-US" dirty="0"/>
              <a:t> </a:t>
            </a:r>
            <a:r>
              <a:rPr lang="en-US" dirty="0" err="1"/>
              <a:t>dempor</a:t>
            </a:r>
            <a:r>
              <a:rPr lang="en-US" dirty="0"/>
              <a:t> </a:t>
            </a:r>
            <a:r>
              <a:rPr lang="en-US" dirty="0" err="1"/>
              <a:t>sectem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orpore</a:t>
            </a:r>
            <a:r>
              <a:rPr lang="en-US" dirty="0"/>
              <a:t> vid </a:t>
            </a:r>
            <a:r>
              <a:rPr lang="en-US" dirty="0" err="1"/>
              <a:t>quatibus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335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Photo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376B4764-AB76-E554-48C9-204A823381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74987" y="5041865"/>
            <a:ext cx="6042025" cy="451352"/>
          </a:xfrm>
        </p:spPr>
        <p:txBody>
          <a:bodyPr/>
          <a:lstStyle>
            <a:lvl1pPr marL="0" indent="0" algn="ctr">
              <a:buNone/>
              <a:defRPr b="1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>
              <a:buNone/>
              <a:defRPr>
                <a:solidFill>
                  <a:srgbClr val="869DA5"/>
                </a:solidFill>
              </a:defRPr>
            </a:lvl2pPr>
            <a:lvl3pPr marL="914400" indent="0">
              <a:buNone/>
              <a:defRPr>
                <a:solidFill>
                  <a:srgbClr val="869DA5"/>
                </a:solidFill>
              </a:defRPr>
            </a:lvl3pPr>
            <a:lvl4pPr marL="1371600" indent="0">
              <a:buNone/>
              <a:defRPr>
                <a:solidFill>
                  <a:srgbClr val="869DA5"/>
                </a:solidFill>
              </a:defRPr>
            </a:lvl4pPr>
            <a:lvl5pPr marL="1828800" indent="0">
              <a:buNone/>
              <a:defRPr>
                <a:solidFill>
                  <a:srgbClr val="869DA5"/>
                </a:solidFill>
              </a:defRPr>
            </a:lvl5pPr>
          </a:lstStyle>
          <a:p>
            <a:pPr lvl="0"/>
            <a:r>
              <a:rPr lang="en-US" dirty="0"/>
              <a:t>- Name Here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04131307-AD55-5E9D-5C56-1DF5E7E823F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70298" y="1364783"/>
            <a:ext cx="9051402" cy="3520573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buNone/>
              <a:defRPr sz="5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2pPr>
            <a:lvl3pPr marL="9144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3pPr>
            <a:lvl4pPr marL="13716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4pPr>
            <a:lvl5pPr marL="1828800" indent="0" algn="l">
              <a:buNone/>
              <a:defRPr b="0" i="0">
                <a:solidFill>
                  <a:schemeClr val="bg1"/>
                </a:solidFill>
                <a:latin typeface="Aeonik Light" panose="020B0403030300000000" pitchFamily="34" charset="0"/>
              </a:defRPr>
            </a:lvl5pPr>
          </a:lstStyle>
          <a:p>
            <a:pPr lvl="0"/>
            <a:r>
              <a:rPr lang="en-US" dirty="0"/>
              <a:t>Lis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rehenec</a:t>
            </a:r>
            <a:r>
              <a:rPr lang="en-US" dirty="0"/>
              <a:t> </a:t>
            </a:r>
            <a:r>
              <a:rPr lang="en-US" dirty="0" err="1"/>
              <a:t>tionsequis</a:t>
            </a:r>
            <a:r>
              <a:rPr lang="en-US" dirty="0"/>
              <a:t> </a:t>
            </a:r>
            <a:r>
              <a:rPr lang="en-US" dirty="0" err="1"/>
              <a:t>alibust</a:t>
            </a:r>
            <a:r>
              <a:rPr lang="en-US" dirty="0"/>
              <a:t> </a:t>
            </a:r>
            <a:r>
              <a:rPr lang="en-US" dirty="0" err="1"/>
              <a:t>iaspersped</a:t>
            </a:r>
            <a:r>
              <a:rPr lang="en-US" dirty="0"/>
              <a:t> expedition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aceperferit</a:t>
            </a:r>
            <a:r>
              <a:rPr lang="en-US" dirty="0"/>
              <a:t> </a:t>
            </a:r>
            <a:r>
              <a:rPr lang="en-US" dirty="0" err="1"/>
              <a:t>ipsumen</a:t>
            </a:r>
            <a:r>
              <a:rPr lang="en-US" dirty="0"/>
              <a:t> </a:t>
            </a:r>
            <a:r>
              <a:rPr lang="en-US" dirty="0" err="1"/>
              <a:t>dempor</a:t>
            </a:r>
            <a:r>
              <a:rPr lang="en-US" dirty="0"/>
              <a:t> </a:t>
            </a:r>
            <a:r>
              <a:rPr lang="en-US" dirty="0" err="1"/>
              <a:t>sectem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 err="1"/>
              <a:t>orpore</a:t>
            </a:r>
            <a:r>
              <a:rPr lang="en-US" dirty="0"/>
              <a:t> vid </a:t>
            </a:r>
            <a:r>
              <a:rPr lang="en-US" dirty="0" err="1"/>
              <a:t>quatibus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13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 with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BFB8DFC-69A4-3414-3B28-5CDFE83E3FA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79855" y="0"/>
            <a:ext cx="4812144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2" name="Text Placeholder 11">
            <a:extLst>
              <a:ext uri="{FF2B5EF4-FFF2-40B4-BE49-F238E27FC236}">
                <a16:creationId xmlns:a16="http://schemas.microsoft.com/office/drawing/2014/main" id="{37ED9B1A-2539-A24C-4E7C-BB24B134AC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30535" y="824348"/>
            <a:ext cx="5077225" cy="345301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7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Lis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rehenec</a:t>
            </a:r>
            <a:r>
              <a:rPr lang="en-US" dirty="0"/>
              <a:t> </a:t>
            </a:r>
            <a:r>
              <a:rPr lang="en-US" dirty="0" err="1"/>
              <a:t>torerna</a:t>
            </a:r>
            <a:r>
              <a:rPr lang="en-US" dirty="0"/>
              <a:t> </a:t>
            </a:r>
            <a:r>
              <a:rPr lang="en-US" dirty="0" err="1"/>
              <a:t>tionsequis</a:t>
            </a:r>
            <a:r>
              <a:rPr lang="en-US" dirty="0"/>
              <a:t> </a:t>
            </a:r>
            <a:r>
              <a:rPr lang="en-US" dirty="0" err="1"/>
              <a:t>iaspersped</a:t>
            </a:r>
            <a:r>
              <a:rPr lang="en-US" dirty="0"/>
              <a:t> expedition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aceperferit</a:t>
            </a:r>
            <a:r>
              <a:rPr lang="en-US" dirty="0"/>
              <a:t> </a:t>
            </a:r>
            <a:r>
              <a:rPr lang="en-US" dirty="0" err="1"/>
              <a:t>ipsumen</a:t>
            </a:r>
            <a:r>
              <a:rPr lang="en-US" dirty="0"/>
              <a:t> </a:t>
            </a:r>
            <a:r>
              <a:rPr lang="en-US" dirty="0" err="1"/>
              <a:t>dempor</a:t>
            </a:r>
            <a:r>
              <a:rPr lang="en-US" dirty="0"/>
              <a:t> </a:t>
            </a:r>
            <a:r>
              <a:rPr lang="en-US" dirty="0" err="1"/>
              <a:t>sectemp</a:t>
            </a:r>
            <a:r>
              <a:rPr lang="en-US" dirty="0"/>
              <a:t> </a:t>
            </a:r>
            <a:r>
              <a:rPr lang="en-US" dirty="0" err="1"/>
              <a:t>orpore</a:t>
            </a:r>
            <a:endParaRPr lang="en-US" dirty="0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57A5F84F-5EA8-B610-18E8-72FE5EA086B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30535" y="4542909"/>
            <a:ext cx="5077225" cy="86221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1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-Name Here</a:t>
            </a:r>
          </a:p>
        </p:txBody>
      </p:sp>
    </p:spTree>
    <p:extLst>
      <p:ext uri="{BB962C8B-B14F-4D97-AF65-F5344CB8AC3E}">
        <p14:creationId xmlns:p14="http://schemas.microsoft.com/office/powerpoint/2010/main" val="15437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With Photo -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BFB8DFC-69A4-3414-3B28-5CDFE83E3FA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79855" y="0"/>
            <a:ext cx="4812144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03D4D"/>
                </a:solidFill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387CFCA8-DC08-37A3-021D-3A0AF6D87A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30535" y="824348"/>
            <a:ext cx="5077225" cy="345301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3700" b="0" i="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Lis </a:t>
            </a:r>
            <a:r>
              <a:rPr lang="en-US" dirty="0" err="1"/>
              <a:t>quam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rehenec</a:t>
            </a:r>
            <a:r>
              <a:rPr lang="en-US" dirty="0"/>
              <a:t> </a:t>
            </a:r>
            <a:r>
              <a:rPr lang="en-US" dirty="0" err="1"/>
              <a:t>torerna</a:t>
            </a:r>
            <a:r>
              <a:rPr lang="en-US" dirty="0"/>
              <a:t> </a:t>
            </a:r>
            <a:r>
              <a:rPr lang="en-US" dirty="0" err="1"/>
              <a:t>tionsequis</a:t>
            </a:r>
            <a:r>
              <a:rPr lang="en-US" dirty="0"/>
              <a:t> </a:t>
            </a:r>
            <a:r>
              <a:rPr lang="en-US" dirty="0" err="1"/>
              <a:t>iaspersped</a:t>
            </a:r>
            <a:r>
              <a:rPr lang="en-US" dirty="0"/>
              <a:t> expedition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aceperferit</a:t>
            </a:r>
            <a:r>
              <a:rPr lang="en-US" dirty="0"/>
              <a:t> </a:t>
            </a:r>
            <a:r>
              <a:rPr lang="en-US" dirty="0" err="1"/>
              <a:t>ipsumen</a:t>
            </a:r>
            <a:r>
              <a:rPr lang="en-US" dirty="0"/>
              <a:t> </a:t>
            </a:r>
            <a:r>
              <a:rPr lang="en-US" dirty="0" err="1"/>
              <a:t>dempor</a:t>
            </a:r>
            <a:r>
              <a:rPr lang="en-US" dirty="0"/>
              <a:t> </a:t>
            </a:r>
            <a:r>
              <a:rPr lang="en-US" dirty="0" err="1"/>
              <a:t>sectemp</a:t>
            </a:r>
            <a:r>
              <a:rPr lang="en-US" dirty="0"/>
              <a:t> </a:t>
            </a:r>
            <a:r>
              <a:rPr lang="en-US" dirty="0" err="1"/>
              <a:t>orpore</a:t>
            </a:r>
            <a:endParaRPr lang="en-US" dirty="0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FE9F5FDC-5F60-E469-1ECF-33DBFF8A16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30535" y="4542909"/>
            <a:ext cx="5077225" cy="86221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100" b="0" i="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-Name Here</a:t>
            </a:r>
          </a:p>
        </p:txBody>
      </p:sp>
    </p:spTree>
    <p:extLst>
      <p:ext uri="{BB962C8B-B14F-4D97-AF65-F5344CB8AC3E}">
        <p14:creationId xmlns:p14="http://schemas.microsoft.com/office/powerpoint/2010/main" val="64333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90950" y="2820393"/>
            <a:ext cx="3610098" cy="285008"/>
          </a:xfrm>
        </p:spPr>
        <p:txBody>
          <a:bodyPr>
            <a:noAutofit/>
          </a:bodyPr>
          <a:lstStyle>
            <a:lvl1pPr marL="0" indent="0" algn="ctr">
              <a:buNone/>
              <a:defRPr sz="20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 Title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6B3693AD-13AB-0EFB-1734-D0ACF18A96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45381" y="4050152"/>
            <a:ext cx="2909454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74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6A30C2-E691-FBF4-4C7A-1FE49FD9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76154" y="1455390"/>
            <a:ext cx="2439690" cy="1229755"/>
          </a:xfrm>
        </p:spPr>
        <p:txBody>
          <a:bodyPr anchor="ctr">
            <a:noAutofit/>
          </a:bodyPr>
          <a:lstStyle>
            <a:lvl1pPr marL="0" indent="0" algn="ctr">
              <a:buNone/>
              <a:defRPr sz="12500" b="1" i="0">
                <a:solidFill>
                  <a:srgbClr val="223566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3.1</a:t>
            </a:r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351C162B-C417-49B1-5F05-76EF78DB74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38763" y="4945422"/>
            <a:ext cx="2780145" cy="285008"/>
          </a:xfrm>
        </p:spPr>
        <p:txBody>
          <a:bodyPr>
            <a:noAutofit/>
          </a:bodyPr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Subcopy</a:t>
            </a:r>
            <a:endParaRPr lang="en-US" dirty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AD4AA80C-AA33-8CE2-0CFD-4F2B29B8F7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59417" y="4945422"/>
            <a:ext cx="2281383" cy="285008"/>
          </a:xfrm>
        </p:spPr>
        <p:txBody>
          <a:bodyPr>
            <a:noAutofit/>
          </a:bodyPr>
          <a:lstStyle>
            <a:lvl1pPr marL="0" indent="0" algn="ctr">
              <a:buNone/>
              <a:defRPr sz="16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err="1"/>
              <a:t>Subcopy</a:t>
            </a:r>
            <a:endParaRPr lang="en-US" dirty="0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9FDC7A22-EB2C-B67B-0786-2B67175557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74108" y="4050152"/>
            <a:ext cx="2909454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74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</p:spTree>
    <p:extLst>
      <p:ext uri="{BB962C8B-B14F-4D97-AF65-F5344CB8AC3E}">
        <p14:creationId xmlns:p14="http://schemas.microsoft.com/office/powerpoint/2010/main" val="312935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mbe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351C162B-C417-49B1-5F05-76EF78DB74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56459" y="2359495"/>
            <a:ext cx="2909454" cy="285008"/>
          </a:xfrm>
        </p:spPr>
        <p:txBody>
          <a:bodyPr>
            <a:noAutofit/>
          </a:bodyPr>
          <a:lstStyle>
            <a:lvl1pPr marL="0" indent="0" algn="ctr">
              <a:buNone/>
              <a:defRPr sz="1500" b="1" i="0">
                <a:solidFill>
                  <a:srgbClr val="4764AF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 Category Here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9FDC7A22-EB2C-B67B-0786-2B67175557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56459" y="1554869"/>
            <a:ext cx="2909454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6200" b="1" i="0">
                <a:solidFill>
                  <a:srgbClr val="223566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0,000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40534C80-5E39-DB01-5E8F-A65CB2863A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41273" y="1554869"/>
            <a:ext cx="2909454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6200" b="1" i="0">
                <a:solidFill>
                  <a:srgbClr val="223566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0,000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31D1F1CB-1C58-3241-94A4-3CCB06CA773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41273" y="2359495"/>
            <a:ext cx="2909454" cy="285008"/>
          </a:xfrm>
        </p:spPr>
        <p:txBody>
          <a:bodyPr>
            <a:noAutofit/>
          </a:bodyPr>
          <a:lstStyle>
            <a:lvl1pPr marL="0" indent="0" algn="ctr">
              <a:buNone/>
              <a:defRPr sz="1500" b="1" i="0">
                <a:solidFill>
                  <a:srgbClr val="4764AF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 Category Here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5A01B2E9-CF24-3C54-F0FD-E8BAA43208B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5059" y="1554869"/>
            <a:ext cx="2909454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6200" b="1" i="0">
                <a:solidFill>
                  <a:srgbClr val="223566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0,000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86BC0116-4543-E2EC-0F8F-0AEAAC4016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65059" y="2359495"/>
            <a:ext cx="2909454" cy="285008"/>
          </a:xfrm>
        </p:spPr>
        <p:txBody>
          <a:bodyPr>
            <a:noAutofit/>
          </a:bodyPr>
          <a:lstStyle>
            <a:lvl1pPr marL="0" indent="0" algn="ctr">
              <a:buNone/>
              <a:defRPr sz="1500" b="1" i="0">
                <a:solidFill>
                  <a:srgbClr val="4764AF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 Category Here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92F7A793-3E9C-56F4-8B1C-A15F4C787FF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56459" y="4087934"/>
            <a:ext cx="2909454" cy="285008"/>
          </a:xfrm>
        </p:spPr>
        <p:txBody>
          <a:bodyPr>
            <a:noAutofit/>
          </a:bodyPr>
          <a:lstStyle>
            <a:lvl1pPr marL="0" indent="0" algn="ctr">
              <a:buNone/>
              <a:defRPr sz="1500" b="1" i="0">
                <a:solidFill>
                  <a:srgbClr val="4764AF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 Category Here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972A6FA5-81F5-C043-746A-C22B7F22C8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56459" y="3283308"/>
            <a:ext cx="2909454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6200" b="1" i="0">
                <a:solidFill>
                  <a:srgbClr val="223566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0,000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8AADDE17-2AA2-6E62-ECF2-ECD0BE6BD2D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41273" y="3283308"/>
            <a:ext cx="2909454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6200" b="1" i="0">
                <a:solidFill>
                  <a:srgbClr val="223566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0,000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4399F7AE-B947-E543-A450-44BD2F278B3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41273" y="4087934"/>
            <a:ext cx="2909454" cy="285008"/>
          </a:xfrm>
        </p:spPr>
        <p:txBody>
          <a:bodyPr>
            <a:noAutofit/>
          </a:bodyPr>
          <a:lstStyle>
            <a:lvl1pPr marL="0" indent="0" algn="ctr">
              <a:buNone/>
              <a:defRPr sz="1500" b="1" i="0">
                <a:solidFill>
                  <a:srgbClr val="4764AF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 Category Here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717493BF-7BD6-13EB-12E3-A2C7C4BBC2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65059" y="3283308"/>
            <a:ext cx="2909454" cy="760022"/>
          </a:xfrm>
        </p:spPr>
        <p:txBody>
          <a:bodyPr anchor="ctr">
            <a:noAutofit/>
          </a:bodyPr>
          <a:lstStyle>
            <a:lvl1pPr marL="0" indent="0" algn="ctr">
              <a:buNone/>
              <a:defRPr sz="6200" b="1" i="0">
                <a:solidFill>
                  <a:srgbClr val="223566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0,000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0F1DF0A1-7C58-1723-56DD-2D2C658E0A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65059" y="4087934"/>
            <a:ext cx="2909454" cy="285008"/>
          </a:xfrm>
        </p:spPr>
        <p:txBody>
          <a:bodyPr>
            <a:noAutofit/>
          </a:bodyPr>
          <a:lstStyle>
            <a:lvl1pPr marL="0" indent="0" algn="ctr">
              <a:buNone/>
              <a:defRPr sz="1500" b="1" i="0">
                <a:solidFill>
                  <a:srgbClr val="4764AF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Stat Category Here</a:t>
            </a:r>
          </a:p>
        </p:txBody>
      </p:sp>
    </p:spTree>
    <p:extLst>
      <p:ext uri="{BB962C8B-B14F-4D97-AF65-F5344CB8AC3E}">
        <p14:creationId xmlns:p14="http://schemas.microsoft.com/office/powerpoint/2010/main" val="410439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886" y="1043282"/>
            <a:ext cx="4294478" cy="1412840"/>
          </a:xfrm>
        </p:spPr>
        <p:txBody>
          <a:bodyPr anchor="t">
            <a:noAutofit/>
          </a:bodyPr>
          <a:lstStyle>
            <a:lvl1pPr marL="0" indent="0" algn="l">
              <a:lnSpc>
                <a:spcPct val="70000"/>
              </a:lnSpc>
              <a:buNone/>
              <a:defRPr sz="6200" b="0" i="0">
                <a:solidFill>
                  <a:srgbClr val="EDFF1A"/>
                </a:solidFill>
                <a:latin typeface="Miller Banner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26C28E0-EB5F-17D3-88AC-956E3CA54C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1968" y="2966484"/>
            <a:ext cx="4294478" cy="2732351"/>
          </a:xfrm>
        </p:spPr>
        <p:txBody>
          <a:bodyPr>
            <a:noAutofit/>
          </a:bodyPr>
          <a:lstStyle>
            <a:lvl1pPr marL="342900" indent="-342900" algn="l">
              <a:lnSpc>
                <a:spcPct val="70000"/>
              </a:lnSpc>
              <a:buFont typeface="Arial" panose="020B0604020202020204" pitchFamily="34" charset="0"/>
              <a:buChar char="•"/>
              <a:defRPr sz="2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</p:txBody>
      </p:sp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AAB9492A-1675-D338-3E41-F3D5BA1E48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73479" y="0"/>
            <a:ext cx="641852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182282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Bullet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886" y="1043282"/>
            <a:ext cx="4294478" cy="1412840"/>
          </a:xfrm>
        </p:spPr>
        <p:txBody>
          <a:bodyPr anchor="t">
            <a:noAutofit/>
          </a:bodyPr>
          <a:lstStyle>
            <a:lvl1pPr marL="0" indent="0" algn="l">
              <a:lnSpc>
                <a:spcPct val="70000"/>
              </a:lnSpc>
              <a:buNone/>
              <a:defRPr sz="6200" b="0" i="0">
                <a:solidFill>
                  <a:srgbClr val="223566"/>
                </a:solidFill>
                <a:latin typeface="Miller Banner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26C28E0-EB5F-17D3-88AC-956E3CA54C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1968" y="2966484"/>
            <a:ext cx="4294478" cy="2732351"/>
          </a:xfrm>
        </p:spPr>
        <p:txBody>
          <a:bodyPr>
            <a:noAutofit/>
          </a:bodyPr>
          <a:lstStyle>
            <a:lvl1pPr marL="342900" indent="-342900" algn="l">
              <a:lnSpc>
                <a:spcPct val="70000"/>
              </a:lnSpc>
              <a:buFont typeface="Arial" panose="020B0604020202020204" pitchFamily="34" charset="0"/>
              <a:buChar char="•"/>
              <a:defRPr sz="2000" b="0" i="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</p:txBody>
      </p:sp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AAB9492A-1675-D338-3E41-F3D5BA1E48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773479" y="0"/>
            <a:ext cx="6418520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35003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1 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7DE8BFC-EC18-E438-78EE-2F92CE369C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121306" y="1886673"/>
            <a:ext cx="5949387" cy="3426107"/>
          </a:xfrm>
        </p:spPr>
        <p:txBody>
          <a:bodyPr anchor="ctr"/>
          <a:lstStyle>
            <a:lvl1pPr marL="0" indent="0" algn="ctr">
              <a:buNone/>
              <a:defRPr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8D9E2C24-D6B7-AB8E-73A0-1B47B7E98B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73755" y="1039083"/>
            <a:ext cx="6644491" cy="439737"/>
          </a:xfrm>
        </p:spPr>
        <p:txBody>
          <a:bodyPr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300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6 Log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177E925B-89B8-65DE-8650-79B9DF7865F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2293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7D538A9E-8DFF-16FA-4B63-C2D41BF3B47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07376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FC315335-5AF1-B6CD-7C20-D259911E55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52460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91499F8B-317C-B748-E64A-42DE5DF7966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62293" y="385437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43085303-FD9A-B8AD-45DB-6272A543070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07376" y="385437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BB2AE55E-CE94-68B7-7EAF-38E83F43FAA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52460" y="385437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C2BD2CAD-2D92-C8EA-17CB-123D673770E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73755" y="1039083"/>
            <a:ext cx="6644491" cy="439737"/>
          </a:xfrm>
        </p:spPr>
        <p:txBody>
          <a:bodyPr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94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5 Log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4D11BE3E-F5D0-E442-BC37-C531ACB0358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2293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3224EBF3-C702-097C-5955-168934C3377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07376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A4B57B50-4551-692E-ACA3-6877FD4B911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52460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42F0DA35-2985-45ED-CBB1-DB6FE4A736F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40622" y="3865946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AEB76B56-170D-0307-3AE4-875C6099DFE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85705" y="3865946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206EAA16-E17F-4F23-4441-D908C4EBDF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73755" y="1039083"/>
            <a:ext cx="6644491" cy="439737"/>
          </a:xfrm>
        </p:spPr>
        <p:txBody>
          <a:bodyPr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94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Log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74A54EDD-ACF6-C067-61D7-4536F634842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62293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DBC5238B-4CE6-457D-0FE5-605E4265B3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07376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B3616D0B-3AD9-7B3A-E630-A2CF9D7107F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52460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11CFD3E9-8266-3169-01BB-6BEB2E53A6D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73755" y="1039083"/>
            <a:ext cx="6644491" cy="439737"/>
          </a:xfrm>
        </p:spPr>
        <p:txBody>
          <a:bodyPr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827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3 Logos 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30D3AAB7-604F-7F5E-BA0A-CABA58ABBF1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840622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6EB8C5A8-62F8-E102-AE18-D19753E384B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185705" y="1875100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5721C995-046C-34A5-E180-8EC2A4CB43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518951" y="3854371"/>
            <a:ext cx="3166640" cy="1840374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3C8DA9F2-2C43-0871-D5B7-7C9DB80C1F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73755" y="1039083"/>
            <a:ext cx="6644491" cy="439737"/>
          </a:xfrm>
        </p:spPr>
        <p:txBody>
          <a:bodyPr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90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Slide -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B04A12F-362A-8CC2-2BED-6BF5300F469A}"/>
              </a:ext>
            </a:extLst>
          </p:cNvPr>
          <p:cNvSpPr/>
          <p:nvPr userDrawn="1"/>
        </p:nvSpPr>
        <p:spPr>
          <a:xfrm>
            <a:off x="850605" y="839972"/>
            <a:ext cx="5061097" cy="4029740"/>
          </a:xfrm>
          <a:prstGeom prst="rect">
            <a:avLst/>
          </a:prstGeom>
          <a:solidFill>
            <a:srgbClr val="2235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26C28E0-EB5F-17D3-88AC-956E3CA54C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3325" y="1929273"/>
            <a:ext cx="4359559" cy="2717155"/>
          </a:xfrm>
        </p:spPr>
        <p:txBody>
          <a:bodyPr>
            <a:noAutofit/>
          </a:bodyPr>
          <a:lstStyle>
            <a:lvl1pPr marL="342900" indent="-342900" algn="l">
              <a:lnSpc>
                <a:spcPct val="70000"/>
              </a:lnSpc>
              <a:buFont typeface="Arial" panose="020B0604020202020204" pitchFamily="34" charset="0"/>
              <a:buChar char="•"/>
              <a:defRPr sz="21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83325" y="1364028"/>
            <a:ext cx="4128655" cy="486037"/>
          </a:xfrm>
        </p:spPr>
        <p:txBody>
          <a:bodyPr anchor="t">
            <a:noAutofit/>
          </a:bodyPr>
          <a:lstStyle>
            <a:lvl1pPr marL="0" indent="0" algn="l">
              <a:lnSpc>
                <a:spcPct val="60000"/>
              </a:lnSpc>
              <a:buNone/>
              <a:defRPr sz="2800" b="1" i="0">
                <a:solidFill>
                  <a:srgbClr val="EDFF43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09177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Slide -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B0A8B8-2771-1788-1BA7-934695569551}"/>
              </a:ext>
            </a:extLst>
          </p:cNvPr>
          <p:cNvSpPr/>
          <p:nvPr userDrawn="1"/>
        </p:nvSpPr>
        <p:spPr>
          <a:xfrm>
            <a:off x="850605" y="839972"/>
            <a:ext cx="5061097" cy="4029740"/>
          </a:xfrm>
          <a:prstGeom prst="rect">
            <a:avLst/>
          </a:prstGeom>
          <a:solidFill>
            <a:srgbClr val="2235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ECB2FFE8-A650-367C-A6D2-225DF558C2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83325" y="1929273"/>
            <a:ext cx="4359559" cy="2717155"/>
          </a:xfrm>
        </p:spPr>
        <p:txBody>
          <a:bodyPr>
            <a:noAutofit/>
          </a:bodyPr>
          <a:lstStyle>
            <a:lvl1pPr marL="342900" indent="-342900" algn="l">
              <a:lnSpc>
                <a:spcPct val="70000"/>
              </a:lnSpc>
              <a:buFont typeface="Arial" panose="020B0604020202020204" pitchFamily="34" charset="0"/>
              <a:buChar char="•"/>
              <a:defRPr sz="21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54C4C352-98D8-9EB9-7E7A-D0EF7B2AEB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83325" y="1364028"/>
            <a:ext cx="4128655" cy="486037"/>
          </a:xfrm>
        </p:spPr>
        <p:txBody>
          <a:bodyPr anchor="t">
            <a:noAutofit/>
          </a:bodyPr>
          <a:lstStyle>
            <a:lvl1pPr marL="0" indent="0" algn="l">
              <a:lnSpc>
                <a:spcPct val="60000"/>
              </a:lnSpc>
              <a:buNone/>
              <a:defRPr sz="2800" b="1" i="0">
                <a:solidFill>
                  <a:srgbClr val="EDFF43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71780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Slide -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26C28E0-EB5F-17D3-88AC-956E3CA54C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6155" y="2192184"/>
            <a:ext cx="4359559" cy="3544456"/>
          </a:xfrm>
        </p:spPr>
        <p:txBody>
          <a:bodyPr>
            <a:noAutofit/>
          </a:bodyPr>
          <a:lstStyle>
            <a:lvl1pPr marL="342900" indent="-342900" algn="l">
              <a:lnSpc>
                <a:spcPct val="70000"/>
              </a:lnSpc>
              <a:buFont typeface="Arial" panose="020B0604020202020204" pitchFamily="34" charset="0"/>
              <a:buChar char="•"/>
              <a:defRPr sz="2100" b="0" i="0">
                <a:solidFill>
                  <a:schemeClr val="bg1"/>
                </a:solidFill>
                <a:latin typeface="Aeonik" panose="020B0503030300000000" pitchFamily="34" charset="0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  <a:p>
            <a:pPr lvl="0"/>
            <a:r>
              <a:rPr lang="en-US" dirty="0"/>
              <a:t>Bullet Here</a:t>
            </a:r>
          </a:p>
        </p:txBody>
      </p: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CDE677E0-4E7A-8254-B7BE-DB41EC1FCCA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5999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6155" y="941679"/>
            <a:ext cx="4359559" cy="1131670"/>
          </a:xfrm>
        </p:spPr>
        <p:txBody>
          <a:bodyPr anchor="t">
            <a:noAutofit/>
          </a:bodyPr>
          <a:lstStyle>
            <a:lvl1pPr marL="0" indent="0" algn="l">
              <a:lnSpc>
                <a:spcPct val="60000"/>
              </a:lnSpc>
              <a:buNone/>
              <a:defRPr sz="4000" b="1" i="0">
                <a:solidFill>
                  <a:schemeClr val="bg1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56001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6268A2E-DF97-60CA-2531-8FD6EFAAB4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694" y="3060700"/>
            <a:ext cx="2623124" cy="921328"/>
          </a:xfrm>
        </p:spPr>
        <p:txBody>
          <a:bodyPr anchor="t">
            <a:noAutofit/>
          </a:bodyPr>
          <a:lstStyle>
            <a:lvl1pPr marL="0" indent="0" algn="l">
              <a:lnSpc>
                <a:spcPct val="80000"/>
              </a:lnSpc>
              <a:buNone/>
              <a:defRPr sz="2800" b="1" i="0">
                <a:solidFill>
                  <a:srgbClr val="EDFF43"/>
                </a:solidFill>
                <a:latin typeface="Libre Franklin SemiBold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Section 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26C28E0-EB5F-17D3-88AC-956E3CA54C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44298" y="1524000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543FB15-0B19-AF33-31E0-771EAAC14F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44298" y="1976582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CE92333C-051D-BD1B-D88A-F160DDEE11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4298" y="2429164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9533E457-0BEB-43F7-13A6-1647C50DC5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44298" y="2881746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B4DA7114-B49C-B8ED-1B19-F0CCE87DB49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44298" y="3343565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56967810-1DAE-A285-6089-AF95AF9C44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44298" y="3796147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061FF3F5-2C54-B613-11F2-DFFC80971B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44298" y="4267201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A12C2551-B04C-78D2-B54C-C66E9A97912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44298" y="4710547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A9C33E41-A739-7CC6-D5C9-9D44ACE9EAE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44298" y="5172365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1175217D-6ADE-BDD5-C94B-B4BC0A4E59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44298" y="5624946"/>
            <a:ext cx="2216719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433F64C9-6747-C999-7B68-64C15B00BD8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52152" y="1524000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7E0303FD-E269-475E-4715-0A3F0DBCC54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52152" y="1967345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6C6F661D-154F-A58E-B36C-25906B92E1D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52152" y="2429163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2ED23717-1626-7DEF-D23B-534C0E311FA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352152" y="2881745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2E6BEC88-2391-2B48-A606-893BC7C823E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52152" y="3343563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69CAB675-B730-B1E1-57DB-AF416B90F65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52152" y="3805381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Aeonik" panose="020B0503030300000000" pitchFamily="34" charset="0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A485A397-C063-56C0-6F87-1404E704704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352152" y="4257962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09C390B7-87D6-5F9E-1882-DDFA20DDEE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52152" y="4710544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C57A808F-0F29-A925-6762-A2D7BD6B790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52152" y="5163125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DE7B54EB-902E-5450-8E2D-FC257B9E234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52152" y="5624944"/>
            <a:ext cx="766611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0000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D2F7C479-2D53-2ABA-72C2-65BD23A5A3C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80591" y="1514764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FD6839FB-F116-B1FE-DB73-19CF4DA9355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80591" y="1958109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5C6BBC9D-9B16-202F-E78D-27663DCAAFE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580591" y="2419927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38" name="Text Placeholder 11">
            <a:extLst>
              <a:ext uri="{FF2B5EF4-FFF2-40B4-BE49-F238E27FC236}">
                <a16:creationId xmlns:a16="http://schemas.microsoft.com/office/drawing/2014/main" id="{3F718D95-F979-280F-1D51-387DF7089FB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80591" y="2881746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193757B3-4180-319C-9AE9-8E3257ABE39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580591" y="3334328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41" name="Text Placeholder 11">
            <a:extLst>
              <a:ext uri="{FF2B5EF4-FFF2-40B4-BE49-F238E27FC236}">
                <a16:creationId xmlns:a16="http://schemas.microsoft.com/office/drawing/2014/main" id="{C969DDC9-C8B6-3EEE-571F-03B3D444CA1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580591" y="3786909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28DF0D6D-1C64-36E6-A16C-5D2E1C7E205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580591" y="4248727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43" name="Text Placeholder 11">
            <a:extLst>
              <a:ext uri="{FF2B5EF4-FFF2-40B4-BE49-F238E27FC236}">
                <a16:creationId xmlns:a16="http://schemas.microsoft.com/office/drawing/2014/main" id="{BE06A464-2A0C-CE03-79AC-37F50FD7B50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580591" y="4701308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44" name="Text Placeholder 11">
            <a:extLst>
              <a:ext uri="{FF2B5EF4-FFF2-40B4-BE49-F238E27FC236}">
                <a16:creationId xmlns:a16="http://schemas.microsoft.com/office/drawing/2014/main" id="{87F23B11-C404-C067-22B1-1FF35D28302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580591" y="5163127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46" name="Text Placeholder 11">
            <a:extLst>
              <a:ext uri="{FF2B5EF4-FFF2-40B4-BE49-F238E27FC236}">
                <a16:creationId xmlns:a16="http://schemas.microsoft.com/office/drawing/2014/main" id="{097061D2-2019-A528-3F72-D6FA756F398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580591" y="5615709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47" name="Text Placeholder 11">
            <a:extLst>
              <a:ext uri="{FF2B5EF4-FFF2-40B4-BE49-F238E27FC236}">
                <a16:creationId xmlns:a16="http://schemas.microsoft.com/office/drawing/2014/main" id="{C0D3E45B-7674-BE9E-62B9-75C9EB9D48F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0252372" y="1514764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48" name="Text Placeholder 11">
            <a:extLst>
              <a:ext uri="{FF2B5EF4-FFF2-40B4-BE49-F238E27FC236}">
                <a16:creationId xmlns:a16="http://schemas.microsoft.com/office/drawing/2014/main" id="{9F2873E1-B4C4-C426-057D-308EFD8557F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0252372" y="1958109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49" name="Text Placeholder 11">
            <a:extLst>
              <a:ext uri="{FF2B5EF4-FFF2-40B4-BE49-F238E27FC236}">
                <a16:creationId xmlns:a16="http://schemas.microsoft.com/office/drawing/2014/main" id="{0514066F-11E2-247A-2B79-0CB3759A7A7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0252372" y="2419927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0" name="Text Placeholder 11">
            <a:extLst>
              <a:ext uri="{FF2B5EF4-FFF2-40B4-BE49-F238E27FC236}">
                <a16:creationId xmlns:a16="http://schemas.microsoft.com/office/drawing/2014/main" id="{E5592FF1-3194-E032-DAE0-D3247023812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252372" y="2881746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1" name="Text Placeholder 11">
            <a:extLst>
              <a:ext uri="{FF2B5EF4-FFF2-40B4-BE49-F238E27FC236}">
                <a16:creationId xmlns:a16="http://schemas.microsoft.com/office/drawing/2014/main" id="{D620CE53-AA50-4BBE-49F7-51B1E443BA7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252372" y="3334328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2" name="Text Placeholder 11">
            <a:extLst>
              <a:ext uri="{FF2B5EF4-FFF2-40B4-BE49-F238E27FC236}">
                <a16:creationId xmlns:a16="http://schemas.microsoft.com/office/drawing/2014/main" id="{AD852466-6BC2-6183-AF48-8204396D776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252372" y="3786909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3" name="Text Placeholder 11">
            <a:extLst>
              <a:ext uri="{FF2B5EF4-FFF2-40B4-BE49-F238E27FC236}">
                <a16:creationId xmlns:a16="http://schemas.microsoft.com/office/drawing/2014/main" id="{A2AD0A7F-88E2-02E6-F8AC-5110562F4DE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0252372" y="4248727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4" name="Text Placeholder 11">
            <a:extLst>
              <a:ext uri="{FF2B5EF4-FFF2-40B4-BE49-F238E27FC236}">
                <a16:creationId xmlns:a16="http://schemas.microsoft.com/office/drawing/2014/main" id="{958C69EC-9707-12E9-0E13-5D5F2830148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252372" y="4701308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5" name="Text Placeholder 11">
            <a:extLst>
              <a:ext uri="{FF2B5EF4-FFF2-40B4-BE49-F238E27FC236}">
                <a16:creationId xmlns:a16="http://schemas.microsoft.com/office/drawing/2014/main" id="{F32C6E07-B6F0-0A23-09EA-2167BAA3DE1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0252372" y="5163127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6" name="Text Placeholder 11">
            <a:extLst>
              <a:ext uri="{FF2B5EF4-FFF2-40B4-BE49-F238E27FC236}">
                <a16:creationId xmlns:a16="http://schemas.microsoft.com/office/drawing/2014/main" id="{C0451A02-24A8-F2CA-E3C3-848D9EF1D9A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0252372" y="5615709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7" name="Text Placeholder 11">
            <a:extLst>
              <a:ext uri="{FF2B5EF4-FFF2-40B4-BE49-F238E27FC236}">
                <a16:creationId xmlns:a16="http://schemas.microsoft.com/office/drawing/2014/main" id="{225C661F-0AEC-D1ED-FDCF-8D3D0A185F6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252372" y="1052946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rgbClr val="EDFF43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County</a:t>
            </a:r>
          </a:p>
        </p:txBody>
      </p:sp>
      <p:sp>
        <p:nvSpPr>
          <p:cNvPr id="59" name="Text Placeholder 11">
            <a:extLst>
              <a:ext uri="{FF2B5EF4-FFF2-40B4-BE49-F238E27FC236}">
                <a16:creationId xmlns:a16="http://schemas.microsoft.com/office/drawing/2014/main" id="{041BD135-1C98-5644-F3B6-57004148B62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580591" y="1062182"/>
            <a:ext cx="1440866" cy="175490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rgbClr val="EDFF43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Industry</a:t>
            </a:r>
          </a:p>
        </p:txBody>
      </p:sp>
      <p:sp>
        <p:nvSpPr>
          <p:cNvPr id="60" name="Text Placeholder 11">
            <a:extLst>
              <a:ext uri="{FF2B5EF4-FFF2-40B4-BE49-F238E27FC236}">
                <a16:creationId xmlns:a16="http://schemas.microsoft.com/office/drawing/2014/main" id="{EF7EDCCD-3E89-C4FE-351C-009185682C54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352152" y="1052946"/>
            <a:ext cx="932866" cy="184726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rgbClr val="EDFF43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Employees</a:t>
            </a:r>
          </a:p>
        </p:txBody>
      </p:sp>
      <p:sp>
        <p:nvSpPr>
          <p:cNvPr id="61" name="Text Placeholder 11">
            <a:extLst>
              <a:ext uri="{FF2B5EF4-FFF2-40B4-BE49-F238E27FC236}">
                <a16:creationId xmlns:a16="http://schemas.microsoft.com/office/drawing/2014/main" id="{FE2CE0CA-798B-3445-4C70-9F32183CAAF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257971" y="1514764"/>
            <a:ext cx="221665" cy="184726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62" name="Text Placeholder 11">
            <a:extLst>
              <a:ext uri="{FF2B5EF4-FFF2-40B4-BE49-F238E27FC236}">
                <a16:creationId xmlns:a16="http://schemas.microsoft.com/office/drawing/2014/main" id="{51D28DBD-1507-6E56-62A5-6291E9D56B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257971" y="1967345"/>
            <a:ext cx="221665" cy="184726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63" name="Text Placeholder 11">
            <a:extLst>
              <a:ext uri="{FF2B5EF4-FFF2-40B4-BE49-F238E27FC236}">
                <a16:creationId xmlns:a16="http://schemas.microsoft.com/office/drawing/2014/main" id="{F7F04FFC-44A4-5FD8-736E-CF996811A957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257971" y="2429163"/>
            <a:ext cx="221665" cy="184726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65" name="Text Placeholder 11">
            <a:extLst>
              <a:ext uri="{FF2B5EF4-FFF2-40B4-BE49-F238E27FC236}">
                <a16:creationId xmlns:a16="http://schemas.microsoft.com/office/drawing/2014/main" id="{0AF08B54-89FD-3456-074C-0B3DBA11E6B3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257971" y="2881745"/>
            <a:ext cx="221665" cy="184726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66" name="Text Placeholder 11">
            <a:extLst>
              <a:ext uri="{FF2B5EF4-FFF2-40B4-BE49-F238E27FC236}">
                <a16:creationId xmlns:a16="http://schemas.microsoft.com/office/drawing/2014/main" id="{CB767F90-3BE2-707F-BE7C-81B5115A860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257971" y="3343563"/>
            <a:ext cx="221665" cy="184726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67" name="Text Placeholder 11">
            <a:extLst>
              <a:ext uri="{FF2B5EF4-FFF2-40B4-BE49-F238E27FC236}">
                <a16:creationId xmlns:a16="http://schemas.microsoft.com/office/drawing/2014/main" id="{AA4063EB-E5E1-8BE9-7D03-1C719D535CA1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257971" y="3786908"/>
            <a:ext cx="424865" cy="203201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68" name="Text Placeholder 11">
            <a:extLst>
              <a:ext uri="{FF2B5EF4-FFF2-40B4-BE49-F238E27FC236}">
                <a16:creationId xmlns:a16="http://schemas.microsoft.com/office/drawing/2014/main" id="{18BDDD9F-8682-509A-59C8-FEADC2BA85B2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257971" y="4257963"/>
            <a:ext cx="424865" cy="203201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69" name="Text Placeholder 11">
            <a:extLst>
              <a:ext uri="{FF2B5EF4-FFF2-40B4-BE49-F238E27FC236}">
                <a16:creationId xmlns:a16="http://schemas.microsoft.com/office/drawing/2014/main" id="{16990CA6-BBF6-31C6-E1AE-58B75DE7699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257971" y="4701308"/>
            <a:ext cx="424865" cy="203201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70" name="Text Placeholder 11">
            <a:extLst>
              <a:ext uri="{FF2B5EF4-FFF2-40B4-BE49-F238E27FC236}">
                <a16:creationId xmlns:a16="http://schemas.microsoft.com/office/drawing/2014/main" id="{5AAFD1F4-96AC-7B81-D102-E554A0845F50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257971" y="5163126"/>
            <a:ext cx="424865" cy="203201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71" name="Text Placeholder 11">
            <a:extLst>
              <a:ext uri="{FF2B5EF4-FFF2-40B4-BE49-F238E27FC236}">
                <a16:creationId xmlns:a16="http://schemas.microsoft.com/office/drawing/2014/main" id="{955B396A-5146-CF65-0880-EA8B8D86F56F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257971" y="5615708"/>
            <a:ext cx="424865" cy="203201"/>
          </a:xfrm>
        </p:spPr>
        <p:txBody>
          <a:bodyPr>
            <a:noAutofit/>
          </a:bodyPr>
          <a:lstStyle>
            <a:lvl1pPr marL="0" indent="0" algn="l">
              <a:lnSpc>
                <a:spcPct val="70000"/>
              </a:lnSpc>
              <a:buFont typeface="Arial" panose="020B0604020202020204" pitchFamily="34" charset="0"/>
              <a:buNone/>
              <a:defRPr sz="1000" b="0" i="0">
                <a:solidFill>
                  <a:schemeClr val="bg1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2649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 -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191A8E3D-2D2D-8175-CF36-28240A7523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4243" y="1918250"/>
            <a:ext cx="3568548" cy="2534479"/>
          </a:xfrm>
        </p:spPr>
        <p:txBody>
          <a:bodyPr>
            <a:noAutofit/>
          </a:bodyPr>
          <a:lstStyle>
            <a:lvl1pPr marL="0" indent="0" algn="l">
              <a:lnSpc>
                <a:spcPct val="50000"/>
              </a:lnSpc>
              <a:buNone/>
              <a:defRPr sz="1300">
                <a:solidFill>
                  <a:srgbClr val="223566"/>
                </a:solidFill>
                <a:latin typeface="Libre Franklin" pitchFamily="2" charset="77"/>
              </a:defRPr>
            </a:lvl1pPr>
            <a:lvl2pPr marL="457200" indent="0" algn="l">
              <a:buNone/>
              <a:defRPr>
                <a:solidFill>
                  <a:schemeClr val="bg1"/>
                </a:solidFill>
              </a:defRPr>
            </a:lvl2pPr>
            <a:lvl3pPr marL="914400" indent="0" algn="l">
              <a:buNone/>
              <a:defRPr>
                <a:solidFill>
                  <a:schemeClr val="bg1"/>
                </a:solidFill>
              </a:defRPr>
            </a:lvl3pPr>
            <a:lvl4pPr marL="1371600" indent="0" algn="l">
              <a:buNone/>
              <a:defRPr>
                <a:solidFill>
                  <a:schemeClr val="bg1"/>
                </a:solidFill>
              </a:defRPr>
            </a:lvl4pPr>
            <a:lvl5pPr marL="18288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Brett Bibb</a:t>
            </a:r>
          </a:p>
          <a:p>
            <a:pPr lvl="0"/>
            <a:r>
              <a:rPr lang="en-US" dirty="0"/>
              <a:t>Director of Marketing</a:t>
            </a:r>
          </a:p>
          <a:p>
            <a:pPr lvl="0"/>
            <a:r>
              <a:rPr lang="en-US" dirty="0"/>
              <a:t>Commerce Lexington</a:t>
            </a:r>
          </a:p>
          <a:p>
            <a:pPr lvl="0"/>
            <a:r>
              <a:rPr lang="en-US" dirty="0"/>
              <a:t>330 East Main Street, Suite 100</a:t>
            </a:r>
          </a:p>
          <a:p>
            <a:pPr lvl="0"/>
            <a:endParaRPr lang="en-US" dirty="0"/>
          </a:p>
          <a:p>
            <a:pPr lvl="0"/>
            <a:r>
              <a:rPr lang="en-US" dirty="0" err="1"/>
              <a:t>bbibb@commercelexington.com</a:t>
            </a:r>
            <a:endParaRPr lang="en-US" dirty="0"/>
          </a:p>
          <a:p>
            <a:pPr lvl="0"/>
            <a:r>
              <a:rPr lang="en-US" dirty="0"/>
              <a:t>859-226*-607</a:t>
            </a:r>
          </a:p>
        </p:txBody>
      </p:sp>
      <p:sp>
        <p:nvSpPr>
          <p:cNvPr id="4" name="Picture Placeholder 14">
            <a:extLst>
              <a:ext uri="{FF2B5EF4-FFF2-40B4-BE49-F238E27FC236}">
                <a16:creationId xmlns:a16="http://schemas.microsoft.com/office/drawing/2014/main" id="{B2C093AC-E5C1-397D-6C96-5FCF7D4C2AE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50497" y="0"/>
            <a:ext cx="5741503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A03C877-FB3E-C77E-B0C4-F654A64EBD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017" y="698848"/>
            <a:ext cx="10515600" cy="630298"/>
          </a:xfrm>
        </p:spPr>
        <p:txBody>
          <a:bodyPr>
            <a:noAutofit/>
          </a:bodyPr>
          <a:lstStyle>
            <a:lvl1pPr>
              <a:defRPr sz="3800">
                <a:solidFill>
                  <a:srgbClr val="223566"/>
                </a:solidFill>
                <a:latin typeface="Libre Franklin" pitchFamily="2" charset="77"/>
              </a:defRPr>
            </a:lvl1pPr>
          </a:lstStyle>
          <a:p>
            <a:r>
              <a:rPr lang="en-US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389995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6000B02A-E385-D202-D059-73C630E9833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13185" y="2131442"/>
            <a:ext cx="3765630" cy="2128323"/>
          </a:xfrm>
        </p:spPr>
        <p:txBody>
          <a:bodyPr anchor="t">
            <a:noAutofit/>
          </a:bodyPr>
          <a:lstStyle>
            <a:lvl1pPr algn="ctr">
              <a:defRPr sz="7500">
                <a:solidFill>
                  <a:srgbClr val="223566"/>
                </a:solidFill>
                <a:latin typeface="Miller Banner" pitchFamily="2" charset="77"/>
              </a:defRPr>
            </a:lvl1pPr>
          </a:lstStyle>
          <a:p>
            <a:r>
              <a:rPr lang="en-US" dirty="0"/>
              <a:t>Thank</a:t>
            </a:r>
            <a:br>
              <a:rPr lang="en-US" dirty="0"/>
            </a:br>
            <a:r>
              <a:rPr lang="en-US" dirty="0"/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384881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26" Type="http://schemas.openxmlformats.org/officeDocument/2006/relationships/slideLayout" Target="../slideLayouts/slideLayout61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slideLayout" Target="../slideLayouts/slideLayout60.xml"/><Relationship Id="rId33" Type="http://schemas.openxmlformats.org/officeDocument/2006/relationships/theme" Target="../theme/theme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29" Type="http://schemas.openxmlformats.org/officeDocument/2006/relationships/slideLayout" Target="../slideLayouts/slideLayout64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32" Type="http://schemas.openxmlformats.org/officeDocument/2006/relationships/slideLayout" Target="../slideLayouts/slideLayout67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28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66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Relationship Id="rId27" Type="http://schemas.openxmlformats.org/officeDocument/2006/relationships/slideLayout" Target="../slideLayouts/slideLayout62.xml"/><Relationship Id="rId30" Type="http://schemas.openxmlformats.org/officeDocument/2006/relationships/slideLayout" Target="../slideLayouts/slideLayout65.xml"/><Relationship Id="rId8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706483-F4B0-5474-B881-11CBBC186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6302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75B898-4619-708C-7E9D-6660B27F8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9222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8" r:id="rId27"/>
    <p:sldLayoutId id="2147483719" r:id="rId28"/>
    <p:sldLayoutId id="2147483720" r:id="rId29"/>
    <p:sldLayoutId id="2147483721" r:id="rId30"/>
    <p:sldLayoutId id="2147483722" r:id="rId31"/>
    <p:sldLayoutId id="2147483723" r:id="rId32"/>
    <p:sldLayoutId id="2147483867" r:id="rId33"/>
    <p:sldLayoutId id="2147483868" r:id="rId34"/>
    <p:sldLayoutId id="2147483869" r:id="rId35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23566"/>
          </a:solidFill>
          <a:latin typeface="Libre Franklin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23566"/>
          </a:solidFill>
          <a:latin typeface="Libre Franklin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23566"/>
          </a:solidFill>
          <a:latin typeface="Libre Franklin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23566"/>
          </a:solidFill>
          <a:latin typeface="Libre Franklin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23566"/>
          </a:solidFill>
          <a:latin typeface="Libre Franklin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23566"/>
          </a:solidFill>
          <a:latin typeface="Libre Franklin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706483-F4B0-5474-B881-11CBBC186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6302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75B898-4619-708C-7E9D-6660B27F8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618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  <p:sldLayoutId id="2147483746" r:id="rId22"/>
    <p:sldLayoutId id="2147483747" r:id="rId23"/>
    <p:sldLayoutId id="2147483748" r:id="rId24"/>
    <p:sldLayoutId id="2147483749" r:id="rId25"/>
    <p:sldLayoutId id="2147483750" r:id="rId26"/>
    <p:sldLayoutId id="2147483751" r:id="rId27"/>
    <p:sldLayoutId id="2147483752" r:id="rId28"/>
    <p:sldLayoutId id="2147483753" r:id="rId29"/>
    <p:sldLayoutId id="2147483754" r:id="rId30"/>
    <p:sldLayoutId id="2147483755" r:id="rId31"/>
    <p:sldLayoutId id="2147483756" r:id="rId3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23566"/>
          </a:solidFill>
          <a:latin typeface="Libre Franklin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23566"/>
          </a:solidFill>
          <a:latin typeface="Libre Franklin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23566"/>
          </a:solidFill>
          <a:latin typeface="Libre Franklin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23566"/>
          </a:solidFill>
          <a:latin typeface="Libre Franklin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23566"/>
          </a:solidFill>
          <a:latin typeface="Libre Franklin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23566"/>
          </a:solidFill>
          <a:latin typeface="Libre Franklin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EB3F9-3BAB-AD6C-AD1F-3BB17FF6E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24EC0-42F1-52D5-AEF4-3C53071ACB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85471" y="4230857"/>
            <a:ext cx="3061394" cy="720437"/>
          </a:xfrm>
        </p:spPr>
        <p:txBody>
          <a:bodyPr/>
          <a:lstStyle/>
          <a:p>
            <a:pPr algn="ctr"/>
            <a:r>
              <a:rPr lang="en-US" dirty="0">
                <a:latin typeface="+mn-lt"/>
              </a:rPr>
              <a:t>Midway University </a:t>
            </a:r>
          </a:p>
          <a:p>
            <a:pPr algn="ctr"/>
            <a:r>
              <a:rPr lang="en-US" dirty="0">
                <a:latin typeface="+mn-lt"/>
              </a:rPr>
              <a:t>January 27, 2025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93AA0C-151F-B07E-97DC-334428701D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4672" y="1382189"/>
            <a:ext cx="9802368" cy="2174828"/>
          </a:xfrm>
        </p:spPr>
        <p:txBody>
          <a:bodyPr/>
          <a:lstStyle/>
          <a:p>
            <a:pPr algn="ctr">
              <a:lnSpc>
                <a:spcPts val="5500"/>
              </a:lnSpc>
            </a:pPr>
            <a:r>
              <a:rPr lang="en-US" sz="5400" b="1" dirty="0">
                <a:solidFill>
                  <a:srgbClr val="EDFF43"/>
                </a:solidFill>
                <a:latin typeface="Montserrat" panose="00000500000000000000" pitchFamily="2" charset="0"/>
              </a:rPr>
              <a:t>Central Kentucky Caucus</a:t>
            </a:r>
          </a:p>
          <a:p>
            <a:pPr algn="ctr">
              <a:lnSpc>
                <a:spcPts val="5500"/>
              </a:lnSpc>
            </a:pPr>
            <a:r>
              <a:rPr lang="en-US" sz="5400" b="1" dirty="0">
                <a:solidFill>
                  <a:srgbClr val="EDFF43"/>
                </a:solidFill>
                <a:latin typeface="Montserrat" panose="00000500000000000000" pitchFamily="2" charset="0"/>
              </a:rPr>
              <a:t>&amp; Regional Policy Group</a:t>
            </a:r>
            <a:endParaRPr lang="en-US" sz="5400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71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B04E95-73EE-577C-0039-B5CEEEA78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0C12EB-7271-DBFE-6DCB-F29C6C71D9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9" b="5147"/>
          <a:stretch/>
        </p:blipFill>
        <p:spPr>
          <a:xfrm>
            <a:off x="5797592" y="549690"/>
            <a:ext cx="6394408" cy="6161353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1E3D69-580B-3BE4-34AE-6C9E2EC546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486" y="601540"/>
            <a:ext cx="6890263" cy="1512918"/>
          </a:xfrm>
        </p:spPr>
        <p:txBody>
          <a:bodyPr/>
          <a:lstStyle/>
          <a:p>
            <a:pPr>
              <a:lnSpc>
                <a:spcPts val="5500"/>
              </a:lnSpc>
            </a:pPr>
            <a:r>
              <a:rPr lang="en-US" b="1" dirty="0">
                <a:solidFill>
                  <a:srgbClr val="EDFF43"/>
                </a:solidFill>
                <a:latin typeface="Montserrat" panose="00000500000000000000" pitchFamily="2" charset="0"/>
              </a:rPr>
              <a:t>Regional Competitiveness Plan</a:t>
            </a:r>
            <a:endParaRPr lang="en-US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09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08407-1F94-93A7-B7E9-6173AE6B5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318297-2CAE-8312-786E-760B84E92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9" b="5147"/>
          <a:stretch/>
        </p:blipFill>
        <p:spPr>
          <a:xfrm>
            <a:off x="5797592" y="549690"/>
            <a:ext cx="6394408" cy="616135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42045-D528-0B58-18EB-C587DA7651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4166" y="2448560"/>
            <a:ext cx="5673784" cy="720437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400" dirty="0">
                <a:latin typeface="+mn-lt"/>
              </a:rPr>
              <a:t>For many years, Commerce Lexington has partnered with leaders in the region on collaborative efforts and programs.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Job Recruitment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Public Policy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Leadership Development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60DEDE-DDBB-97FA-BCF3-019E4DC70E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0486" y="610650"/>
            <a:ext cx="6890263" cy="1512918"/>
          </a:xfrm>
        </p:spPr>
        <p:txBody>
          <a:bodyPr/>
          <a:lstStyle/>
          <a:p>
            <a:pPr>
              <a:lnSpc>
                <a:spcPts val="5000"/>
              </a:lnSpc>
            </a:pPr>
            <a:r>
              <a:rPr lang="en-US" sz="5400" b="1" dirty="0">
                <a:solidFill>
                  <a:srgbClr val="EDFF43"/>
                </a:solidFill>
                <a:latin typeface="Montserrat" panose="00000500000000000000" pitchFamily="2" charset="0"/>
              </a:rPr>
              <a:t>History &amp;</a:t>
            </a:r>
          </a:p>
          <a:p>
            <a:pPr>
              <a:lnSpc>
                <a:spcPts val="5000"/>
              </a:lnSpc>
            </a:pPr>
            <a:r>
              <a:rPr lang="en-US" sz="5400" b="1" dirty="0">
                <a:solidFill>
                  <a:srgbClr val="EDFF43"/>
                </a:solidFill>
                <a:latin typeface="Montserrat" panose="00000500000000000000" pitchFamily="2" charset="0"/>
              </a:rPr>
              <a:t>Context</a:t>
            </a:r>
            <a:endParaRPr lang="en-US" sz="5400" b="1" dirty="0"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37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56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E491FC-C9D9-0781-8D1E-7F172BB48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ow of barrels in front of a building&#10;&#10;Description automatically generated">
            <a:extLst>
              <a:ext uri="{FF2B5EF4-FFF2-40B4-BE49-F238E27FC236}">
                <a16:creationId xmlns:a16="http://schemas.microsoft.com/office/drawing/2014/main" id="{514815EC-3CB3-E88D-4BCD-75DD0A2AEB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17"/>
          <a:stretch/>
        </p:blipFill>
        <p:spPr>
          <a:xfrm>
            <a:off x="0" y="-50799"/>
            <a:ext cx="12192000" cy="6908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36E53A1-B9FD-D439-D7F6-8203A4B0258C}"/>
              </a:ext>
            </a:extLst>
          </p:cNvPr>
          <p:cNvSpPr/>
          <p:nvPr/>
        </p:nvSpPr>
        <p:spPr>
          <a:xfrm>
            <a:off x="-1" y="-50800"/>
            <a:ext cx="12192000" cy="6908800"/>
          </a:xfrm>
          <a:prstGeom prst="rect">
            <a:avLst/>
          </a:prstGeom>
          <a:solidFill>
            <a:srgbClr val="223566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C62D99F-3879-4194-4FE8-94AA731807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3531" y="789260"/>
            <a:ext cx="10964937" cy="868645"/>
          </a:xfrm>
        </p:spPr>
        <p:txBody>
          <a:bodyPr/>
          <a:lstStyle/>
          <a:p>
            <a:pPr algn="ctr"/>
            <a:r>
              <a:rPr lang="en-US" sz="5400" b="1" dirty="0">
                <a:latin typeface="Montserrat" panose="00000500000000000000" pitchFamily="2" charset="0"/>
              </a:rPr>
              <a:t>Place-Based </a:t>
            </a:r>
            <a:r>
              <a:rPr lang="en-US" sz="5400" b="1" dirty="0">
                <a:solidFill>
                  <a:schemeClr val="bg1"/>
                </a:solidFill>
                <a:latin typeface="Montserrat" panose="00000500000000000000" pitchFamily="2" charset="0"/>
              </a:rPr>
              <a:t>Competitiveness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834B462-65E4-598D-345B-CFC58E0551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3531" y="1892133"/>
            <a:ext cx="3144566" cy="1567353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rgbClr val="EDFF43"/>
                </a:solidFill>
                <a:latin typeface="+mn-lt"/>
              </a:rPr>
              <a:t>Business Climate</a:t>
            </a:r>
          </a:p>
          <a:p>
            <a:pPr algn="ctr"/>
            <a:r>
              <a:rPr lang="en-US" sz="2000" dirty="0">
                <a:latin typeface="+mn-lt"/>
              </a:rPr>
              <a:t>​Taxes</a:t>
            </a:r>
          </a:p>
          <a:p>
            <a:pPr algn="ctr"/>
            <a:r>
              <a:rPr lang="en-US" sz="2000" dirty="0">
                <a:latin typeface="+mn-lt"/>
              </a:rPr>
              <a:t>Regulatory Climate</a:t>
            </a:r>
          </a:p>
          <a:p>
            <a:pPr algn="ctr"/>
            <a:r>
              <a:rPr lang="en-US" sz="2000" dirty="0">
                <a:latin typeface="+mn-lt"/>
              </a:rPr>
              <a:t>Legal Climate</a:t>
            </a:r>
          </a:p>
          <a:p>
            <a:pPr algn="ctr"/>
            <a:r>
              <a:rPr lang="en-US" sz="2000" dirty="0">
                <a:latin typeface="+mn-lt"/>
              </a:rPr>
              <a:t>Politicians​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AE39949-6ADD-705E-94D4-A546EFCD15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41686" y="4105595"/>
            <a:ext cx="2590934" cy="1210853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rgbClr val="EDFF43"/>
                </a:solidFill>
                <a:latin typeface="+mn-lt"/>
              </a:rPr>
              <a:t>Innovation</a:t>
            </a:r>
          </a:p>
          <a:p>
            <a:pPr algn="ctr"/>
            <a:r>
              <a:rPr lang="en-US" sz="2000" dirty="0">
                <a:latin typeface="+mn-lt"/>
              </a:rPr>
              <a:t>​R&amp;D</a:t>
            </a:r>
          </a:p>
          <a:p>
            <a:pPr algn="ctr"/>
            <a:r>
              <a:rPr lang="en-US" sz="2000" dirty="0">
                <a:latin typeface="+mn-lt"/>
              </a:rPr>
              <a:t>Automation</a:t>
            </a:r>
          </a:p>
          <a:p>
            <a:pPr algn="ctr"/>
            <a:r>
              <a:rPr lang="en-US" sz="2000" dirty="0">
                <a:latin typeface="+mn-lt"/>
              </a:rPr>
              <a:t>Patents</a:t>
            </a:r>
          </a:p>
          <a:p>
            <a:pPr algn="ctr"/>
            <a:r>
              <a:rPr lang="en-US" sz="2000" dirty="0">
                <a:latin typeface="+mn-lt"/>
              </a:rPr>
              <a:t>Advanced Industries</a:t>
            </a:r>
          </a:p>
          <a:p>
            <a:pPr algn="ctr"/>
            <a:r>
              <a:rPr lang="en-US" sz="2000" dirty="0">
                <a:latin typeface="+mn-lt"/>
              </a:rPr>
              <a:t>Start-up Ecosystem</a:t>
            </a:r>
          </a:p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AE0EE0DB-5166-1A65-5657-D93746A97B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8886" y="1889520"/>
            <a:ext cx="2590934" cy="1210853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rgbClr val="EDFF43"/>
                </a:solidFill>
                <a:latin typeface="+mn-lt"/>
              </a:rPr>
              <a:t>Workforce​</a:t>
            </a:r>
          </a:p>
          <a:p>
            <a:pPr algn="ctr"/>
            <a:r>
              <a:rPr lang="en-US" sz="2000" dirty="0">
                <a:latin typeface="+mn-lt"/>
              </a:rPr>
              <a:t>​In-migration</a:t>
            </a:r>
          </a:p>
          <a:p>
            <a:pPr algn="ctr"/>
            <a:r>
              <a:rPr lang="en-US" sz="2000" dirty="0">
                <a:latin typeface="+mn-lt"/>
              </a:rPr>
              <a:t>Education</a:t>
            </a:r>
          </a:p>
          <a:p>
            <a:pPr algn="ctr"/>
            <a:r>
              <a:rPr lang="en-US" sz="2000" dirty="0">
                <a:latin typeface="+mn-lt"/>
              </a:rPr>
              <a:t>Productivity</a:t>
            </a:r>
          </a:p>
          <a:p>
            <a:pPr algn="ctr"/>
            <a:r>
              <a:rPr lang="en-US" sz="2000" dirty="0">
                <a:latin typeface="+mn-lt"/>
              </a:rPr>
              <a:t>Costs</a:t>
            </a:r>
          </a:p>
          <a:p>
            <a:pPr algn="ctr"/>
            <a:r>
              <a:rPr lang="en-US" sz="2000" dirty="0">
                <a:latin typeface="+mn-lt"/>
              </a:rPr>
              <a:t>Skills</a:t>
            </a:r>
          </a:p>
          <a:p>
            <a:pPr algn="ctr"/>
            <a:r>
              <a:rPr lang="en-US" sz="2000" dirty="0">
                <a:latin typeface="+mn-lt"/>
              </a:rPr>
              <a:t>QOL</a:t>
            </a:r>
          </a:p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865EBB5-1BC7-1991-A681-D699769B68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17488" y="4105595"/>
            <a:ext cx="2590934" cy="1210853"/>
          </a:xfrm>
        </p:spPr>
        <p:txBody>
          <a:bodyPr/>
          <a:lstStyle/>
          <a:p>
            <a:pPr algn="ctr"/>
            <a:r>
              <a:rPr lang="en-US" sz="2800" b="1" dirty="0">
                <a:solidFill>
                  <a:srgbClr val="EDFF43"/>
                </a:solidFill>
                <a:latin typeface="+mn-lt"/>
              </a:rPr>
              <a:t>Risk</a:t>
            </a:r>
            <a:endParaRPr lang="en-US" sz="2000" b="1" dirty="0">
              <a:solidFill>
                <a:srgbClr val="EDFF43"/>
              </a:solidFill>
              <a:latin typeface="+mn-lt"/>
            </a:endParaRPr>
          </a:p>
          <a:p>
            <a:pPr algn="ctr"/>
            <a:r>
              <a:rPr lang="en-US" sz="2000" dirty="0">
                <a:latin typeface="+mn-lt"/>
              </a:rPr>
              <a:t>​Weather</a:t>
            </a:r>
          </a:p>
          <a:p>
            <a:pPr algn="ctr"/>
            <a:r>
              <a:rPr lang="en-US" sz="2000" dirty="0">
                <a:latin typeface="+mn-lt"/>
              </a:rPr>
              <a:t>Crime</a:t>
            </a:r>
          </a:p>
          <a:p>
            <a:pPr algn="ctr"/>
            <a:r>
              <a:rPr lang="en-US" sz="2000" dirty="0">
                <a:latin typeface="+mn-lt"/>
              </a:rPr>
              <a:t>Fiscal Stability</a:t>
            </a:r>
          </a:p>
          <a:p>
            <a:pPr algn="ctr"/>
            <a:r>
              <a:rPr lang="en-US" sz="2000" dirty="0">
                <a:latin typeface="+mn-lt"/>
              </a:rPr>
              <a:t>Political Stability</a:t>
            </a:r>
          </a:p>
          <a:p>
            <a:pPr algn="ctr"/>
            <a:r>
              <a:rPr lang="en-US" sz="2000" dirty="0">
                <a:latin typeface="+mn-lt"/>
              </a:rPr>
              <a:t>Out-migration</a:t>
            </a:r>
          </a:p>
          <a:p>
            <a:pPr algn="ctr"/>
            <a:r>
              <a:rPr lang="en-US" sz="2000" dirty="0">
                <a:latin typeface="+mn-lt"/>
              </a:rPr>
              <a:t>Geo-economics</a:t>
            </a:r>
          </a:p>
          <a:p>
            <a:endParaRPr lang="en-US" dirty="0"/>
          </a:p>
        </p:txBody>
      </p:sp>
      <p:sp>
        <p:nvSpPr>
          <p:cNvPr id="2" name="Text Placeholder 14">
            <a:extLst>
              <a:ext uri="{FF2B5EF4-FFF2-40B4-BE49-F238E27FC236}">
                <a16:creationId xmlns:a16="http://schemas.microsoft.com/office/drawing/2014/main" id="{FE39860F-3CD9-5404-6B2B-D082AFCBC663}"/>
              </a:ext>
            </a:extLst>
          </p:cNvPr>
          <p:cNvSpPr txBox="1">
            <a:spLocks/>
          </p:cNvSpPr>
          <p:nvPr/>
        </p:nvSpPr>
        <p:spPr>
          <a:xfrm>
            <a:off x="4514950" y="1889521"/>
            <a:ext cx="2823140" cy="12108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rgbClr val="EDFF43"/>
                </a:solidFill>
                <a:latin typeface="+mn-lt"/>
              </a:rPr>
              <a:t>Infrastructure</a:t>
            </a:r>
          </a:p>
          <a:p>
            <a:pPr algn="ctr"/>
            <a:r>
              <a:rPr lang="en-US" sz="2000" dirty="0">
                <a:latin typeface="+mn-lt"/>
              </a:rPr>
              <a:t>Water</a:t>
            </a:r>
          </a:p>
          <a:p>
            <a:pPr algn="ctr"/>
            <a:r>
              <a:rPr lang="en-US" sz="2000" dirty="0">
                <a:latin typeface="+mn-lt"/>
              </a:rPr>
              <a:t>Transportation</a:t>
            </a:r>
          </a:p>
          <a:p>
            <a:pPr algn="ctr"/>
            <a:r>
              <a:rPr lang="en-US" sz="2000" dirty="0">
                <a:latin typeface="+mn-lt"/>
              </a:rPr>
              <a:t>Broadband</a:t>
            </a:r>
          </a:p>
          <a:p>
            <a:pPr algn="ctr"/>
            <a:r>
              <a:rPr lang="en-US" sz="2000" dirty="0">
                <a:latin typeface="+mn-lt"/>
              </a:rPr>
              <a:t>Power</a:t>
            </a:r>
          </a:p>
          <a:p>
            <a:pPr algn="ctr"/>
            <a:r>
              <a:rPr lang="en-US" sz="2000" dirty="0">
                <a:latin typeface="+mn-lt"/>
              </a:rPr>
              <a:t>Housing</a:t>
            </a:r>
          </a:p>
          <a:p>
            <a:pPr algn="ctr"/>
            <a:r>
              <a:rPr lang="en-US" sz="2000" dirty="0">
                <a:latin typeface="+mn-lt"/>
              </a:rPr>
              <a:t>Childcare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846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2EA35A4-C41D-A857-5230-E7A92F4F5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1231819"/>
            <a:ext cx="10905066" cy="459805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B64D7B7-6175-11B4-A1C7-68BEE93C5182}"/>
              </a:ext>
            </a:extLst>
          </p:cNvPr>
          <p:cNvSpPr txBox="1">
            <a:spLocks/>
          </p:cNvSpPr>
          <p:nvPr/>
        </p:nvSpPr>
        <p:spPr>
          <a:xfrm>
            <a:off x="1524000" y="240232"/>
            <a:ext cx="9144000" cy="485821"/>
          </a:xfrm>
          <a:prstGeom prst="rect">
            <a:avLst/>
          </a:prstGeom>
          <a:noFill/>
          <a:ln w="57150"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4764AF"/>
                </a:solidFill>
                <a:latin typeface="Montserrat" panose="00000500000000000000" pitchFamily="2" charset="0"/>
                <a:ea typeface="+mn-ea"/>
                <a:cs typeface="+mn-cs"/>
              </a:rPr>
              <a:t>G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4764A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reater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764A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LEX Regional Job Growth 2018-2023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4764AF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275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6E4409-9AF5-872F-050A-FCE776C50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46BA6311-341E-B650-588E-F1091E6F9F6E}"/>
              </a:ext>
            </a:extLst>
          </p:cNvPr>
          <p:cNvSpPr txBox="1">
            <a:spLocks/>
          </p:cNvSpPr>
          <p:nvPr/>
        </p:nvSpPr>
        <p:spPr>
          <a:xfrm>
            <a:off x="1214628" y="240232"/>
            <a:ext cx="9762744" cy="485821"/>
          </a:xfrm>
          <a:prstGeom prst="rect">
            <a:avLst/>
          </a:prstGeom>
          <a:noFill/>
          <a:ln w="57150"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4764AF"/>
                </a:solidFill>
                <a:latin typeface="Montserrat" panose="00000500000000000000" pitchFamily="2" charset="0"/>
                <a:ea typeface="+mn-ea"/>
                <a:cs typeface="+mn-cs"/>
              </a:rPr>
              <a:t>Greater LEX Region Labor Force Growth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764A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2018-2023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4764AF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2981457A-6597-C8C2-BD77-215D09B070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3281737"/>
              </p:ext>
            </p:extLst>
          </p:nvPr>
        </p:nvGraphicFramePr>
        <p:xfrm>
          <a:off x="422148" y="978408"/>
          <a:ext cx="11347704" cy="4901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73461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56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4BBEBA-C4F5-8704-2B97-7DCCED6CD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6C87B3B-A097-8304-1711-1C52FD2EC645}"/>
              </a:ext>
            </a:extLst>
          </p:cNvPr>
          <p:cNvCxnSpPr/>
          <p:nvPr/>
        </p:nvCxnSpPr>
        <p:spPr>
          <a:xfrm>
            <a:off x="2841562" y="-596900"/>
            <a:ext cx="0" cy="7315200"/>
          </a:xfrm>
          <a:prstGeom prst="line">
            <a:avLst/>
          </a:prstGeom>
          <a:ln w="19050">
            <a:solidFill>
              <a:srgbClr val="EEFF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DA79348-2B69-6370-EECF-9CFDA7DCCC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9758" y="2968336"/>
            <a:ext cx="2363121" cy="921328"/>
          </a:xfrm>
        </p:spPr>
        <p:txBody>
          <a:bodyPr/>
          <a:lstStyle/>
          <a:p>
            <a:pPr>
              <a:lnSpc>
                <a:spcPts val="3500"/>
              </a:lnSpc>
            </a:pPr>
            <a:r>
              <a:rPr lang="en-US" sz="2800" b="1" dirty="0">
                <a:latin typeface="Montserrat" panose="00000500000000000000" pitchFamily="2" charset="0"/>
              </a:rPr>
              <a:t>Competitor Metros</a:t>
            </a:r>
            <a:endParaRPr lang="en-US" sz="2800" b="1" dirty="0">
              <a:solidFill>
                <a:schemeClr val="bg1">
                  <a:lumMod val="95000"/>
                </a:schemeClr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610579AD-7AF8-C1D0-D995-4F7C26CC4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516347"/>
              </p:ext>
            </p:extLst>
          </p:nvPr>
        </p:nvGraphicFramePr>
        <p:xfrm>
          <a:off x="3124202" y="870874"/>
          <a:ext cx="9067798" cy="540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5448">
                  <a:extLst>
                    <a:ext uri="{9D8B030D-6E8A-4147-A177-3AD203B41FA5}">
                      <a16:colId xmlns:a16="http://schemas.microsoft.com/office/drawing/2014/main" val="155748914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452391476"/>
                    </a:ext>
                  </a:extLst>
                </a:gridCol>
                <a:gridCol w="1571625">
                  <a:extLst>
                    <a:ext uri="{9D8B030D-6E8A-4147-A177-3AD203B41FA5}">
                      <a16:colId xmlns:a16="http://schemas.microsoft.com/office/drawing/2014/main" val="1254740007"/>
                    </a:ext>
                  </a:extLst>
                </a:gridCol>
                <a:gridCol w="790575">
                  <a:extLst>
                    <a:ext uri="{9D8B030D-6E8A-4147-A177-3AD203B41FA5}">
                      <a16:colId xmlns:a16="http://schemas.microsoft.com/office/drawing/2014/main" val="365776377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526292251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3446238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val="217460768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val="2727410910"/>
                    </a:ext>
                  </a:extLst>
                </a:gridCol>
                <a:gridCol w="638175">
                  <a:extLst>
                    <a:ext uri="{9D8B030D-6E8A-4147-A177-3AD203B41FA5}">
                      <a16:colId xmlns:a16="http://schemas.microsoft.com/office/drawing/2014/main" val="2267408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EEFF19"/>
                          </a:solidFill>
                        </a:rPr>
                        <a:t>MSA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35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EEFF19"/>
                          </a:solidFill>
                        </a:rPr>
                        <a:t>Momentum Index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35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EEFF19"/>
                          </a:solidFill>
                        </a:rPr>
                        <a:t>Cost &amp; Business Climate Index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35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EEFF19"/>
                          </a:solidFill>
                        </a:rPr>
                        <a:t>Future Index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35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EEFF19"/>
                          </a:solidFill>
                        </a:rPr>
                        <a:t>Talent Index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35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EEFF19"/>
                          </a:solidFill>
                        </a:rPr>
                        <a:t>Quality of Place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35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EEFF19"/>
                          </a:solidFill>
                        </a:rPr>
                        <a:t>Total Score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35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EEFF19"/>
                          </a:solidFill>
                        </a:rPr>
                        <a:t>Overall Rank</a:t>
                      </a: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35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EEFF19"/>
                        </a:solidFill>
                      </a:endParaRPr>
                    </a:p>
                  </a:txBody>
                  <a:tcPr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35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46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Nashville, TN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92D050"/>
                          </a:solidFill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92D050"/>
                          </a:solidFill>
                        </a:rPr>
                        <a:t>1T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92D050"/>
                          </a:solidFill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92D050"/>
                          </a:solidFill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92D050"/>
                          </a:solidFill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485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Knoxville, TN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92D050"/>
                          </a:solidFill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92D050"/>
                          </a:solidFill>
                        </a:rPr>
                        <a:t>1T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92D050"/>
                          </a:solidFill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92D050"/>
                          </a:solidFill>
                        </a:rPr>
                        <a:t>3T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5T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982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Indianapolis, IN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92D050"/>
                          </a:solidFill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4T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92D050"/>
                          </a:solidFill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8T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22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4947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Cincinnati, OH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5T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92D050"/>
                          </a:solidFill>
                        </a:rPr>
                        <a:t>3T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3155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Columbus, OH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9T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92D050"/>
                          </a:solidFill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92D050"/>
                          </a:solidFill>
                        </a:rPr>
                        <a:t>3T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i="0" dirty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i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827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Richmond, VA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92D050"/>
                          </a:solidFill>
                        </a:rPr>
                        <a:t>3T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8T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30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1849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Greenville, SC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9T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7T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5T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31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4568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Lexington, KY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11T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7T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92D050"/>
                          </a:solidFill>
                        </a:rPr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35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9124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Louisville, KY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92D050"/>
                          </a:solidFill>
                        </a:rPr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5T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10T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36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284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Greensboro, NC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4T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11T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42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377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Virginia Beach, VA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9T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11T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10T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50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3554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St. Louis, MO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11T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12T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57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8829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Huntington, WV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</a:rPr>
                        <a:t>12T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63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764A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0956835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F7CC59A2-3BC1-1500-7179-5886B876BE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869034"/>
              </p:ext>
            </p:extLst>
          </p:nvPr>
        </p:nvGraphicFramePr>
        <p:xfrm>
          <a:off x="3135168" y="4048999"/>
          <a:ext cx="8390082" cy="365760"/>
        </p:xfrm>
        <a:graphic>
          <a:graphicData uri="http://schemas.openxmlformats.org/drawingml/2006/table">
            <a:tbl>
              <a:tblPr/>
              <a:tblGrid>
                <a:gridCol w="8390082">
                  <a:extLst>
                    <a:ext uri="{9D8B030D-6E8A-4147-A177-3AD203B41FA5}">
                      <a16:colId xmlns:a16="http://schemas.microsoft.com/office/drawing/2014/main" val="3483847585"/>
                    </a:ext>
                  </a:extLst>
                </a:gridCol>
              </a:tblGrid>
              <a:tr h="2600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8100" cmpd="sng">
                      <a:solidFill>
                        <a:srgbClr val="EEFF19"/>
                      </a:solidFill>
                      <a:prstDash val="solid"/>
                    </a:lnL>
                    <a:lnR w="38100" cmpd="sng">
                      <a:solidFill>
                        <a:srgbClr val="EEFF19"/>
                      </a:solidFill>
                      <a:prstDash val="solid"/>
                    </a:lnR>
                    <a:lnT w="38100" cmpd="sng">
                      <a:solidFill>
                        <a:srgbClr val="EEFF19"/>
                      </a:solidFill>
                      <a:prstDash val="solid"/>
                    </a:lnT>
                    <a:lnB w="38100" cmpd="sng">
                      <a:solidFill>
                        <a:srgbClr val="EEFF1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81377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585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river running through a forest&#10;&#10;Description automatically generated">
            <a:extLst>
              <a:ext uri="{FF2B5EF4-FFF2-40B4-BE49-F238E27FC236}">
                <a16:creationId xmlns:a16="http://schemas.microsoft.com/office/drawing/2014/main" id="{4AE4A4E4-C47C-2812-0F9A-C7241BF6F12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" r="54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4E30652-B7B6-C71C-378C-E9D55E2111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3566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98BBB5-4C98-69BA-3734-F1B08FDEDFA5}"/>
              </a:ext>
            </a:extLst>
          </p:cNvPr>
          <p:cNvSpPr/>
          <p:nvPr/>
        </p:nvSpPr>
        <p:spPr>
          <a:xfrm>
            <a:off x="1117600" y="1828800"/>
            <a:ext cx="4572000" cy="416560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8789F3-087E-290F-3B47-8FFBC0733196}"/>
              </a:ext>
            </a:extLst>
          </p:cNvPr>
          <p:cNvSpPr/>
          <p:nvPr/>
        </p:nvSpPr>
        <p:spPr>
          <a:xfrm>
            <a:off x="6527800" y="1828799"/>
            <a:ext cx="4572000" cy="416560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6B6212E9-7E9C-B02C-59BA-D3DC67B9556A}"/>
              </a:ext>
            </a:extLst>
          </p:cNvPr>
          <p:cNvSpPr txBox="1">
            <a:spLocks/>
          </p:cNvSpPr>
          <p:nvPr/>
        </p:nvSpPr>
        <p:spPr>
          <a:xfrm>
            <a:off x="1117600" y="863598"/>
            <a:ext cx="10591314" cy="8686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6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i="0" kern="1200">
                <a:solidFill>
                  <a:schemeClr val="bg1"/>
                </a:solidFill>
                <a:latin typeface="Libre Franklin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latin typeface="Montserrat" panose="00000500000000000000" pitchFamily="2" charset="0"/>
              </a:rPr>
              <a:t>Regional Assessment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6981E849-33EC-9E42-5056-73263288ED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77986" y="2202007"/>
            <a:ext cx="3857614" cy="1567353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rgbClr val="EDFF43"/>
                </a:solidFill>
                <a:latin typeface="+mn-lt"/>
              </a:rPr>
              <a:t>Challenges:</a:t>
            </a:r>
          </a:p>
          <a:p>
            <a:r>
              <a:rPr lang="en-US" sz="2400" dirty="0">
                <a:latin typeface="+mn-lt"/>
              </a:rPr>
              <a:t>​Lack of build ready land for development projects</a:t>
            </a:r>
          </a:p>
          <a:p>
            <a:r>
              <a:rPr lang="en-US" sz="2400" dirty="0">
                <a:latin typeface="+mn-lt"/>
              </a:rPr>
              <a:t>Housing availability</a:t>
            </a:r>
          </a:p>
          <a:p>
            <a:r>
              <a:rPr lang="en-US" sz="2400" dirty="0">
                <a:latin typeface="+mn-lt"/>
              </a:rPr>
              <a:t>Lack of skilled labor</a:t>
            </a:r>
          </a:p>
          <a:p>
            <a:r>
              <a:rPr lang="en-US" sz="2400" dirty="0">
                <a:latin typeface="+mn-lt"/>
              </a:rPr>
              <a:t>High development costs</a:t>
            </a:r>
          </a:p>
          <a:p>
            <a:r>
              <a:rPr lang="en-US" sz="2400" dirty="0">
                <a:latin typeface="+mn-lt"/>
              </a:rPr>
              <a:t>Relatively unknown to outside audiences</a:t>
            </a:r>
          </a:p>
          <a:p>
            <a:r>
              <a:rPr lang="en-US" sz="2400" dirty="0">
                <a:latin typeface="+mn-lt"/>
              </a:rPr>
              <a:t>Investment is behind competitor cities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DFEAB15E-CEEE-84A7-B6B7-08239AB65B1A}"/>
              </a:ext>
            </a:extLst>
          </p:cNvPr>
          <p:cNvSpPr txBox="1">
            <a:spLocks/>
          </p:cNvSpPr>
          <p:nvPr/>
        </p:nvSpPr>
        <p:spPr>
          <a:xfrm>
            <a:off x="7011993" y="2202007"/>
            <a:ext cx="3857614" cy="1567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100" b="0" i="0" kern="1200">
                <a:solidFill>
                  <a:schemeClr val="bg1"/>
                </a:solidFill>
                <a:latin typeface="Aeonik" panose="020B0503030300000000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800" b="1" dirty="0">
                <a:solidFill>
                  <a:srgbClr val="EDFF43"/>
                </a:solidFill>
                <a:latin typeface="+mn-lt"/>
              </a:rPr>
              <a:t>Strengths:</a:t>
            </a:r>
          </a:p>
          <a:p>
            <a:r>
              <a:rPr lang="en-US" sz="2400" dirty="0">
                <a:latin typeface="+mn-lt"/>
              </a:rPr>
              <a:t>​Access to healthcare</a:t>
            </a:r>
          </a:p>
          <a:p>
            <a:r>
              <a:rPr lang="en-US" sz="2400" dirty="0">
                <a:latin typeface="+mn-lt"/>
              </a:rPr>
              <a:t>Location and accessibility</a:t>
            </a:r>
          </a:p>
          <a:p>
            <a:r>
              <a:rPr lang="en-US" sz="2400" dirty="0">
                <a:latin typeface="+mn-lt"/>
              </a:rPr>
              <a:t>Public safety</a:t>
            </a:r>
          </a:p>
          <a:p>
            <a:r>
              <a:rPr lang="en-US" sz="2400" dirty="0">
                <a:latin typeface="+mn-lt"/>
              </a:rPr>
              <a:t>Public schools &amp; higher education</a:t>
            </a:r>
          </a:p>
          <a:p>
            <a:r>
              <a:rPr lang="en-US" sz="2400" dirty="0">
                <a:latin typeface="+mn-lt"/>
              </a:rPr>
              <a:t>Cost of living</a:t>
            </a:r>
          </a:p>
          <a:p>
            <a:r>
              <a:rPr lang="en-US" sz="2400" dirty="0">
                <a:latin typeface="+mn-lt"/>
              </a:rPr>
              <a:t>Quality of life</a:t>
            </a:r>
          </a:p>
        </p:txBody>
      </p:sp>
    </p:spTree>
    <p:extLst>
      <p:ext uri="{BB962C8B-B14F-4D97-AF65-F5344CB8AC3E}">
        <p14:creationId xmlns:p14="http://schemas.microsoft.com/office/powerpoint/2010/main" val="49728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BD489-7B52-1E03-4D67-4C9AF3507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A06F61B-867A-B127-857F-36A34924EE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71699" y="2996804"/>
            <a:ext cx="2331192" cy="285008"/>
          </a:xfrm>
        </p:spPr>
        <p:txBody>
          <a:bodyPr/>
          <a:lstStyle/>
          <a:p>
            <a:r>
              <a:rPr lang="en-US" sz="2400" b="0" dirty="0">
                <a:latin typeface="+mn-lt"/>
              </a:rPr>
              <a:t>Regional Leaders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D181FC6-A226-458B-38AC-CD6617B9AF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82568" y="2192178"/>
            <a:ext cx="2909454" cy="760022"/>
          </a:xfrm>
        </p:spPr>
        <p:txBody>
          <a:bodyPr/>
          <a:lstStyle/>
          <a:p>
            <a:r>
              <a:rPr lang="en-US" dirty="0">
                <a:latin typeface="Montserrat" panose="00000500000000000000" pitchFamily="2" charset="0"/>
                <a:cs typeface="Mongolian Baiti" panose="03000500000000000000" pitchFamily="66" charset="0"/>
              </a:rPr>
              <a:t>150+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08A9DFD-13C9-A32D-17CD-61CD98820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67382" y="2192178"/>
            <a:ext cx="2909454" cy="760022"/>
          </a:xfrm>
        </p:spPr>
        <p:txBody>
          <a:bodyPr/>
          <a:lstStyle/>
          <a:p>
            <a:r>
              <a:rPr lang="en-US" dirty="0">
                <a:latin typeface="Montserrat" panose="00000500000000000000" pitchFamily="2" charset="0"/>
              </a:rPr>
              <a:t>9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CCD672-9E81-E74B-005A-BCC06DB4DF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7382" y="2996804"/>
            <a:ext cx="2909454" cy="285008"/>
          </a:xfrm>
        </p:spPr>
        <p:txBody>
          <a:bodyPr/>
          <a:lstStyle/>
          <a:p>
            <a:r>
              <a:rPr lang="en-US" sz="2400" b="0" dirty="0">
                <a:latin typeface="+mn-lt"/>
              </a:rPr>
              <a:t>Regional Stakeholder Meetings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4529068-A2CF-BD9E-5798-9593C722200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91168" y="2192178"/>
            <a:ext cx="2909454" cy="760022"/>
          </a:xfrm>
        </p:spPr>
        <p:txBody>
          <a:bodyPr/>
          <a:lstStyle/>
          <a:p>
            <a:r>
              <a:rPr lang="en-US" dirty="0">
                <a:latin typeface="Montserrat" panose="00000500000000000000" pitchFamily="2" charset="0"/>
              </a:rPr>
              <a:t>6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A722921-5FD2-617E-7CD2-8A82A4DF528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1168" y="2996804"/>
            <a:ext cx="2909454" cy="285008"/>
          </a:xfrm>
        </p:spPr>
        <p:txBody>
          <a:bodyPr/>
          <a:lstStyle/>
          <a:p>
            <a:r>
              <a:rPr lang="en-US" sz="2400" b="0" dirty="0">
                <a:latin typeface="+mn-lt"/>
              </a:rPr>
              <a:t>Leadership Advisory Meetings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DDC555B-95FD-A85C-4D9B-3F720522BC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82568" y="4897963"/>
            <a:ext cx="1983905" cy="285008"/>
          </a:xfrm>
        </p:spPr>
        <p:txBody>
          <a:bodyPr/>
          <a:lstStyle/>
          <a:p>
            <a:r>
              <a:rPr lang="en-US" sz="2400" b="0" dirty="0">
                <a:latin typeface="+mn-lt"/>
              </a:rPr>
              <a:t>Perception Surveys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E954C73-BCEF-A128-6EFE-173BE50A444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770198" y="4078521"/>
            <a:ext cx="608643" cy="760022"/>
          </a:xfrm>
        </p:spPr>
        <p:txBody>
          <a:bodyPr/>
          <a:lstStyle/>
          <a:p>
            <a:r>
              <a:rPr lang="en-US" dirty="0">
                <a:latin typeface="Montserrat" panose="00000500000000000000" pitchFamily="2" charset="0"/>
              </a:rPr>
              <a:t>2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6299DFD-4300-BAE0-4AFD-FDA9199977C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56883" y="4078521"/>
            <a:ext cx="2439413" cy="760022"/>
          </a:xfrm>
        </p:spPr>
        <p:txBody>
          <a:bodyPr/>
          <a:lstStyle/>
          <a:p>
            <a:r>
              <a:rPr lang="en-US" dirty="0">
                <a:latin typeface="Montserrat" panose="00000500000000000000" pitchFamily="2" charset="0"/>
              </a:rPr>
              <a:t>1,700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E2FAC03-A9DB-4398-3CC9-65C4E0ED527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803171" y="4882860"/>
            <a:ext cx="2146835" cy="285008"/>
          </a:xfrm>
        </p:spPr>
        <p:txBody>
          <a:bodyPr/>
          <a:lstStyle/>
          <a:p>
            <a:r>
              <a:rPr lang="en-US" sz="2400" b="0" dirty="0">
                <a:latin typeface="+mn-lt"/>
              </a:rPr>
              <a:t>Survey Respondents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1F1C6F3-6340-16A1-16F1-3D4B8264E67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686706" y="4098221"/>
            <a:ext cx="1476441" cy="760022"/>
          </a:xfrm>
        </p:spPr>
        <p:txBody>
          <a:bodyPr/>
          <a:lstStyle/>
          <a:p>
            <a:r>
              <a:rPr lang="en-US" dirty="0">
                <a:latin typeface="Montserrat" panose="00000500000000000000" pitchFamily="2" charset="0"/>
              </a:rPr>
              <a:t>3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69BE95B-C05B-F1C1-D16F-B9F49533683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86706" y="4902847"/>
            <a:ext cx="1476441" cy="285008"/>
          </a:xfrm>
        </p:spPr>
        <p:txBody>
          <a:bodyPr/>
          <a:lstStyle/>
          <a:p>
            <a:r>
              <a:rPr lang="en-US" sz="2400" b="0" dirty="0">
                <a:latin typeface="+mn-lt"/>
              </a:rPr>
              <a:t>Focus Groups</a:t>
            </a:r>
          </a:p>
        </p:txBody>
      </p:sp>
      <p:sp>
        <p:nvSpPr>
          <p:cNvPr id="2" name="Text Placeholder 17">
            <a:extLst>
              <a:ext uri="{FF2B5EF4-FFF2-40B4-BE49-F238E27FC236}">
                <a16:creationId xmlns:a16="http://schemas.microsoft.com/office/drawing/2014/main" id="{F8B3E424-1F99-4A1E-FBFD-728D9F693F2F}"/>
              </a:ext>
            </a:extLst>
          </p:cNvPr>
          <p:cNvSpPr txBox="1">
            <a:spLocks/>
          </p:cNvSpPr>
          <p:nvPr/>
        </p:nvSpPr>
        <p:spPr>
          <a:xfrm>
            <a:off x="8670019" y="4078521"/>
            <a:ext cx="2439413" cy="7600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6200" b="1" i="0" kern="1200">
                <a:solidFill>
                  <a:srgbClr val="223566"/>
                </a:solidFill>
                <a:latin typeface="Libre Franklin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Montserrat" panose="00000500000000000000" pitchFamily="2" charset="0"/>
              </a:rPr>
              <a:t>2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E7B71787-A74A-64A1-4610-D58287B41AA1}"/>
              </a:ext>
            </a:extLst>
          </p:cNvPr>
          <p:cNvSpPr txBox="1">
            <a:spLocks/>
          </p:cNvSpPr>
          <p:nvPr/>
        </p:nvSpPr>
        <p:spPr>
          <a:xfrm>
            <a:off x="8670019" y="4883147"/>
            <a:ext cx="2439413" cy="285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1" i="0" kern="1200">
                <a:solidFill>
                  <a:srgbClr val="4764AF"/>
                </a:solidFill>
                <a:latin typeface="Libre Franklin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0" dirty="0">
                <a:latin typeface="+mn-lt"/>
              </a:rPr>
              <a:t>Stakeholder Workshops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D8AF9B1D-7A24-F9B2-876F-E8E847A25632}"/>
              </a:ext>
            </a:extLst>
          </p:cNvPr>
          <p:cNvSpPr txBox="1">
            <a:spLocks/>
          </p:cNvSpPr>
          <p:nvPr/>
        </p:nvSpPr>
        <p:spPr>
          <a:xfrm>
            <a:off x="1436286" y="601817"/>
            <a:ext cx="9319427" cy="86864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400" b="1" dirty="0">
                <a:solidFill>
                  <a:srgbClr val="4764AF"/>
                </a:solidFill>
                <a:latin typeface="Montserrat" panose="00000500000000000000" pitchFamily="2" charset="0"/>
              </a:rPr>
              <a:t>Collaboration</a:t>
            </a:r>
            <a:r>
              <a:rPr lang="en-US" sz="5400" b="1" dirty="0">
                <a:latin typeface="Montserrat" panose="00000500000000000000" pitchFamily="2" charset="0"/>
              </a:rPr>
              <a:t> &amp; </a:t>
            </a:r>
            <a:r>
              <a:rPr lang="en-US" sz="5400" b="1" dirty="0">
                <a:solidFill>
                  <a:srgbClr val="4764AF"/>
                </a:solidFill>
                <a:latin typeface="Montserrat" panose="00000500000000000000" pitchFamily="2" charset="0"/>
              </a:rPr>
              <a:t>Research</a:t>
            </a:r>
          </a:p>
        </p:txBody>
      </p:sp>
    </p:spTree>
    <p:extLst>
      <p:ext uri="{BB962C8B-B14F-4D97-AF65-F5344CB8AC3E}">
        <p14:creationId xmlns:p14="http://schemas.microsoft.com/office/powerpoint/2010/main" val="154705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object 2">
            <a:extLst>
              <a:ext uri="{FF2B5EF4-FFF2-40B4-BE49-F238E27FC236}">
                <a16:creationId xmlns:a16="http://schemas.microsoft.com/office/drawing/2014/main" id="{76564720-4388-95E5-F1A3-443DFD7E3123}"/>
              </a:ext>
            </a:extLst>
          </p:cNvPr>
          <p:cNvGrpSpPr/>
          <p:nvPr/>
        </p:nvGrpSpPr>
        <p:grpSpPr>
          <a:xfrm>
            <a:off x="3816313" y="1557498"/>
            <a:ext cx="4559674" cy="2116462"/>
            <a:chOff x="2445555" y="1765164"/>
            <a:chExt cx="5167630" cy="2398657"/>
          </a:xfrm>
        </p:grpSpPr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B4A09C5D-D557-8978-501B-D3FA943FCB7B}"/>
                </a:ext>
              </a:extLst>
            </p:cNvPr>
            <p:cNvSpPr/>
            <p:nvPr/>
          </p:nvSpPr>
          <p:spPr>
            <a:xfrm>
              <a:off x="2445555" y="1765164"/>
              <a:ext cx="5167630" cy="0"/>
            </a:xfrm>
            <a:custGeom>
              <a:avLst/>
              <a:gdLst/>
              <a:ahLst/>
              <a:cxnLst/>
              <a:rect l="l" t="t" r="r" b="b"/>
              <a:pathLst>
                <a:path w="5167630">
                  <a:moveTo>
                    <a:pt x="0" y="0"/>
                  </a:moveTo>
                  <a:lnTo>
                    <a:pt x="5167287" y="0"/>
                  </a:lnTo>
                </a:path>
              </a:pathLst>
            </a:custGeom>
            <a:ln w="821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588"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ECD8B0DE-1941-8C12-3703-5CC3425E970D}"/>
                </a:ext>
              </a:extLst>
            </p:cNvPr>
            <p:cNvSpPr/>
            <p:nvPr/>
          </p:nvSpPr>
          <p:spPr>
            <a:xfrm>
              <a:off x="2445555" y="4100776"/>
              <a:ext cx="5167630" cy="0"/>
            </a:xfrm>
            <a:custGeom>
              <a:avLst/>
              <a:gdLst/>
              <a:ahLst/>
              <a:cxnLst/>
              <a:rect l="l" t="t" r="r" b="b"/>
              <a:pathLst>
                <a:path w="5167630">
                  <a:moveTo>
                    <a:pt x="0" y="0"/>
                  </a:moveTo>
                  <a:lnTo>
                    <a:pt x="5167287" y="0"/>
                  </a:lnTo>
                </a:path>
              </a:pathLst>
            </a:custGeom>
            <a:ln w="821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588"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12A929-16DD-A455-7F61-FAB8F182EE7E}"/>
                </a:ext>
              </a:extLst>
            </p:cNvPr>
            <p:cNvSpPr/>
            <p:nvPr/>
          </p:nvSpPr>
          <p:spPr>
            <a:xfrm>
              <a:off x="4846091" y="4107306"/>
              <a:ext cx="363220" cy="56515"/>
            </a:xfrm>
            <a:custGeom>
              <a:avLst/>
              <a:gdLst/>
              <a:ahLst/>
              <a:cxnLst/>
              <a:rect l="l" t="t" r="r" b="b"/>
              <a:pathLst>
                <a:path w="363220" h="56514">
                  <a:moveTo>
                    <a:pt x="38709" y="15240"/>
                  </a:moveTo>
                  <a:lnTo>
                    <a:pt x="34582" y="15240"/>
                  </a:lnTo>
                  <a:lnTo>
                    <a:pt x="34582" y="13970"/>
                  </a:lnTo>
                  <a:lnTo>
                    <a:pt x="33350" y="13970"/>
                  </a:lnTo>
                  <a:lnTo>
                    <a:pt x="33261" y="13284"/>
                  </a:lnTo>
                  <a:lnTo>
                    <a:pt x="31991" y="13284"/>
                  </a:lnTo>
                  <a:lnTo>
                    <a:pt x="31191" y="12014"/>
                  </a:lnTo>
                  <a:lnTo>
                    <a:pt x="29578" y="12014"/>
                  </a:lnTo>
                  <a:lnTo>
                    <a:pt x="28829" y="10744"/>
                  </a:lnTo>
                  <a:lnTo>
                    <a:pt x="26276" y="10744"/>
                  </a:lnTo>
                  <a:lnTo>
                    <a:pt x="25742" y="9474"/>
                  </a:lnTo>
                  <a:lnTo>
                    <a:pt x="23190" y="9474"/>
                  </a:lnTo>
                  <a:lnTo>
                    <a:pt x="22288" y="10744"/>
                  </a:lnTo>
                  <a:lnTo>
                    <a:pt x="20408" y="10744"/>
                  </a:lnTo>
                  <a:lnTo>
                    <a:pt x="20154" y="12014"/>
                  </a:lnTo>
                  <a:lnTo>
                    <a:pt x="19062" y="12014"/>
                  </a:lnTo>
                  <a:lnTo>
                    <a:pt x="18402" y="13284"/>
                  </a:lnTo>
                  <a:lnTo>
                    <a:pt x="17868" y="13284"/>
                  </a:lnTo>
                  <a:lnTo>
                    <a:pt x="17678" y="13970"/>
                  </a:lnTo>
                  <a:lnTo>
                    <a:pt x="17272" y="13970"/>
                  </a:lnTo>
                  <a:lnTo>
                    <a:pt x="17272" y="15240"/>
                  </a:lnTo>
                  <a:lnTo>
                    <a:pt x="16814" y="15240"/>
                  </a:lnTo>
                  <a:lnTo>
                    <a:pt x="16814" y="16510"/>
                  </a:lnTo>
                  <a:lnTo>
                    <a:pt x="38709" y="16510"/>
                  </a:lnTo>
                  <a:lnTo>
                    <a:pt x="38709" y="15240"/>
                  </a:lnTo>
                  <a:close/>
                </a:path>
                <a:path w="363220" h="56514">
                  <a:moveTo>
                    <a:pt x="69761" y="53924"/>
                  </a:moveTo>
                  <a:lnTo>
                    <a:pt x="5562" y="53924"/>
                  </a:lnTo>
                  <a:lnTo>
                    <a:pt x="6642" y="55194"/>
                  </a:lnTo>
                  <a:lnTo>
                    <a:pt x="35166" y="55194"/>
                  </a:lnTo>
                  <a:lnTo>
                    <a:pt x="37858" y="56464"/>
                  </a:lnTo>
                  <a:lnTo>
                    <a:pt x="69469" y="56464"/>
                  </a:lnTo>
                  <a:lnTo>
                    <a:pt x="69469" y="55194"/>
                  </a:lnTo>
                  <a:lnTo>
                    <a:pt x="69672" y="55194"/>
                  </a:lnTo>
                  <a:lnTo>
                    <a:pt x="69761" y="53924"/>
                  </a:lnTo>
                  <a:close/>
                </a:path>
                <a:path w="363220" h="56514">
                  <a:moveTo>
                    <a:pt x="144843" y="48844"/>
                  </a:moveTo>
                  <a:lnTo>
                    <a:pt x="143776" y="48844"/>
                  </a:lnTo>
                  <a:lnTo>
                    <a:pt x="144119" y="50114"/>
                  </a:lnTo>
                  <a:lnTo>
                    <a:pt x="144767" y="50114"/>
                  </a:lnTo>
                  <a:lnTo>
                    <a:pt x="144843" y="48844"/>
                  </a:lnTo>
                  <a:close/>
                </a:path>
                <a:path w="363220" h="56514">
                  <a:moveTo>
                    <a:pt x="291528" y="48844"/>
                  </a:moveTo>
                  <a:lnTo>
                    <a:pt x="161709" y="48844"/>
                  </a:lnTo>
                  <a:lnTo>
                    <a:pt x="162293" y="50114"/>
                  </a:lnTo>
                  <a:lnTo>
                    <a:pt x="185534" y="50114"/>
                  </a:lnTo>
                  <a:lnTo>
                    <a:pt x="188937" y="51384"/>
                  </a:lnTo>
                  <a:lnTo>
                    <a:pt x="202387" y="51384"/>
                  </a:lnTo>
                  <a:lnTo>
                    <a:pt x="206311" y="50114"/>
                  </a:lnTo>
                  <a:lnTo>
                    <a:pt x="221970" y="50114"/>
                  </a:lnTo>
                  <a:lnTo>
                    <a:pt x="223913" y="51384"/>
                  </a:lnTo>
                  <a:lnTo>
                    <a:pt x="290169" y="51384"/>
                  </a:lnTo>
                  <a:lnTo>
                    <a:pt x="290220" y="50114"/>
                  </a:lnTo>
                  <a:lnTo>
                    <a:pt x="291477" y="50114"/>
                  </a:lnTo>
                  <a:lnTo>
                    <a:pt x="291528" y="48844"/>
                  </a:lnTo>
                  <a:close/>
                </a:path>
                <a:path w="363220" h="56514">
                  <a:moveTo>
                    <a:pt x="329895" y="31064"/>
                  </a:moveTo>
                  <a:lnTo>
                    <a:pt x="15557" y="31064"/>
                  </a:lnTo>
                  <a:lnTo>
                    <a:pt x="15201" y="32334"/>
                  </a:lnTo>
                  <a:lnTo>
                    <a:pt x="14897" y="32334"/>
                  </a:lnTo>
                  <a:lnTo>
                    <a:pt x="14579" y="33604"/>
                  </a:lnTo>
                  <a:lnTo>
                    <a:pt x="12598" y="33604"/>
                  </a:lnTo>
                  <a:lnTo>
                    <a:pt x="12509" y="34874"/>
                  </a:lnTo>
                  <a:lnTo>
                    <a:pt x="12420" y="36144"/>
                  </a:lnTo>
                  <a:lnTo>
                    <a:pt x="12915" y="36144"/>
                  </a:lnTo>
                  <a:lnTo>
                    <a:pt x="13284" y="37414"/>
                  </a:lnTo>
                  <a:lnTo>
                    <a:pt x="15481" y="37414"/>
                  </a:lnTo>
                  <a:lnTo>
                    <a:pt x="15506" y="38684"/>
                  </a:lnTo>
                  <a:lnTo>
                    <a:pt x="15316" y="38684"/>
                  </a:lnTo>
                  <a:lnTo>
                    <a:pt x="15138" y="39954"/>
                  </a:lnTo>
                  <a:lnTo>
                    <a:pt x="14465" y="39954"/>
                  </a:lnTo>
                  <a:lnTo>
                    <a:pt x="14122" y="38684"/>
                  </a:lnTo>
                  <a:lnTo>
                    <a:pt x="12014" y="38684"/>
                  </a:lnTo>
                  <a:lnTo>
                    <a:pt x="11633" y="39954"/>
                  </a:lnTo>
                  <a:lnTo>
                    <a:pt x="11188" y="39954"/>
                  </a:lnTo>
                  <a:lnTo>
                    <a:pt x="11112" y="41224"/>
                  </a:lnTo>
                  <a:lnTo>
                    <a:pt x="11328" y="41224"/>
                  </a:lnTo>
                  <a:lnTo>
                    <a:pt x="11887" y="42494"/>
                  </a:lnTo>
                  <a:lnTo>
                    <a:pt x="12357" y="42494"/>
                  </a:lnTo>
                  <a:lnTo>
                    <a:pt x="12611" y="43764"/>
                  </a:lnTo>
                  <a:lnTo>
                    <a:pt x="12598" y="45034"/>
                  </a:lnTo>
                  <a:lnTo>
                    <a:pt x="12814" y="45034"/>
                  </a:lnTo>
                  <a:lnTo>
                    <a:pt x="12331" y="46304"/>
                  </a:lnTo>
                  <a:lnTo>
                    <a:pt x="11328" y="46304"/>
                  </a:lnTo>
                  <a:lnTo>
                    <a:pt x="11176" y="46990"/>
                  </a:lnTo>
                  <a:lnTo>
                    <a:pt x="10871" y="46990"/>
                  </a:lnTo>
                  <a:lnTo>
                    <a:pt x="10871" y="48260"/>
                  </a:lnTo>
                  <a:lnTo>
                    <a:pt x="10731" y="48260"/>
                  </a:lnTo>
                  <a:lnTo>
                    <a:pt x="10731" y="49530"/>
                  </a:lnTo>
                  <a:lnTo>
                    <a:pt x="9918" y="49530"/>
                  </a:lnTo>
                  <a:lnTo>
                    <a:pt x="9918" y="50800"/>
                  </a:lnTo>
                  <a:lnTo>
                    <a:pt x="7353" y="50800"/>
                  </a:lnTo>
                  <a:lnTo>
                    <a:pt x="7353" y="49530"/>
                  </a:lnTo>
                  <a:lnTo>
                    <a:pt x="6096" y="49530"/>
                  </a:lnTo>
                  <a:lnTo>
                    <a:pt x="6096" y="48260"/>
                  </a:lnTo>
                  <a:lnTo>
                    <a:pt x="5092" y="48260"/>
                  </a:lnTo>
                  <a:lnTo>
                    <a:pt x="5092" y="46990"/>
                  </a:lnTo>
                  <a:lnTo>
                    <a:pt x="4737" y="46990"/>
                  </a:lnTo>
                  <a:lnTo>
                    <a:pt x="4533" y="46304"/>
                  </a:lnTo>
                  <a:lnTo>
                    <a:pt x="3035" y="46304"/>
                  </a:lnTo>
                  <a:lnTo>
                    <a:pt x="2781" y="46990"/>
                  </a:lnTo>
                  <a:lnTo>
                    <a:pt x="1892" y="46990"/>
                  </a:lnTo>
                  <a:lnTo>
                    <a:pt x="1892" y="48260"/>
                  </a:lnTo>
                  <a:lnTo>
                    <a:pt x="1714" y="48260"/>
                  </a:lnTo>
                  <a:lnTo>
                    <a:pt x="1714" y="49530"/>
                  </a:lnTo>
                  <a:lnTo>
                    <a:pt x="1574" y="49530"/>
                  </a:lnTo>
                  <a:lnTo>
                    <a:pt x="1574" y="50800"/>
                  </a:lnTo>
                  <a:lnTo>
                    <a:pt x="812" y="50800"/>
                  </a:lnTo>
                  <a:lnTo>
                    <a:pt x="812" y="52070"/>
                  </a:lnTo>
                  <a:lnTo>
                    <a:pt x="317" y="52070"/>
                  </a:lnTo>
                  <a:lnTo>
                    <a:pt x="317" y="53340"/>
                  </a:lnTo>
                  <a:lnTo>
                    <a:pt x="0" y="53340"/>
                  </a:lnTo>
                  <a:lnTo>
                    <a:pt x="0" y="54610"/>
                  </a:lnTo>
                  <a:lnTo>
                    <a:pt x="5448" y="54610"/>
                  </a:lnTo>
                  <a:lnTo>
                    <a:pt x="5448" y="53340"/>
                  </a:lnTo>
                  <a:lnTo>
                    <a:pt x="69659" y="53340"/>
                  </a:lnTo>
                  <a:lnTo>
                    <a:pt x="69659" y="52070"/>
                  </a:lnTo>
                  <a:lnTo>
                    <a:pt x="69392" y="52070"/>
                  </a:lnTo>
                  <a:lnTo>
                    <a:pt x="69392" y="50800"/>
                  </a:lnTo>
                  <a:lnTo>
                    <a:pt x="69240" y="50800"/>
                  </a:lnTo>
                  <a:lnTo>
                    <a:pt x="69240" y="49530"/>
                  </a:lnTo>
                  <a:lnTo>
                    <a:pt x="68745" y="49530"/>
                  </a:lnTo>
                  <a:lnTo>
                    <a:pt x="68745" y="48260"/>
                  </a:lnTo>
                  <a:lnTo>
                    <a:pt x="68694" y="46990"/>
                  </a:lnTo>
                  <a:lnTo>
                    <a:pt x="68237" y="46990"/>
                  </a:lnTo>
                  <a:lnTo>
                    <a:pt x="68148" y="46304"/>
                  </a:lnTo>
                  <a:lnTo>
                    <a:pt x="79235" y="46304"/>
                  </a:lnTo>
                  <a:lnTo>
                    <a:pt x="79235" y="46990"/>
                  </a:lnTo>
                  <a:lnTo>
                    <a:pt x="79121" y="48260"/>
                  </a:lnTo>
                  <a:lnTo>
                    <a:pt x="294703" y="48260"/>
                  </a:lnTo>
                  <a:lnTo>
                    <a:pt x="294703" y="46990"/>
                  </a:lnTo>
                  <a:lnTo>
                    <a:pt x="297268" y="46990"/>
                  </a:lnTo>
                  <a:lnTo>
                    <a:pt x="297268" y="46304"/>
                  </a:lnTo>
                  <a:lnTo>
                    <a:pt x="304215" y="46304"/>
                  </a:lnTo>
                  <a:lnTo>
                    <a:pt x="304228" y="45034"/>
                  </a:lnTo>
                  <a:lnTo>
                    <a:pt x="306311" y="45034"/>
                  </a:lnTo>
                  <a:lnTo>
                    <a:pt x="306451" y="43764"/>
                  </a:lnTo>
                  <a:lnTo>
                    <a:pt x="309702" y="43764"/>
                  </a:lnTo>
                  <a:lnTo>
                    <a:pt x="310222" y="42494"/>
                  </a:lnTo>
                  <a:lnTo>
                    <a:pt x="313004" y="42494"/>
                  </a:lnTo>
                  <a:lnTo>
                    <a:pt x="314261" y="41224"/>
                  </a:lnTo>
                  <a:lnTo>
                    <a:pt x="317601" y="41224"/>
                  </a:lnTo>
                  <a:lnTo>
                    <a:pt x="317563" y="39954"/>
                  </a:lnTo>
                  <a:lnTo>
                    <a:pt x="317512" y="38684"/>
                  </a:lnTo>
                  <a:lnTo>
                    <a:pt x="318008" y="38684"/>
                  </a:lnTo>
                  <a:lnTo>
                    <a:pt x="318185" y="37414"/>
                  </a:lnTo>
                  <a:lnTo>
                    <a:pt x="318744" y="37414"/>
                  </a:lnTo>
                  <a:lnTo>
                    <a:pt x="318960" y="36144"/>
                  </a:lnTo>
                  <a:lnTo>
                    <a:pt x="319290" y="34874"/>
                  </a:lnTo>
                  <a:lnTo>
                    <a:pt x="320065" y="34874"/>
                  </a:lnTo>
                  <a:lnTo>
                    <a:pt x="320192" y="33604"/>
                  </a:lnTo>
                  <a:lnTo>
                    <a:pt x="320395" y="33604"/>
                  </a:lnTo>
                  <a:lnTo>
                    <a:pt x="320535" y="34874"/>
                  </a:lnTo>
                  <a:lnTo>
                    <a:pt x="320675" y="34874"/>
                  </a:lnTo>
                  <a:lnTo>
                    <a:pt x="320827" y="33604"/>
                  </a:lnTo>
                  <a:lnTo>
                    <a:pt x="321221" y="34874"/>
                  </a:lnTo>
                  <a:lnTo>
                    <a:pt x="321475" y="34874"/>
                  </a:lnTo>
                  <a:lnTo>
                    <a:pt x="321640" y="33604"/>
                  </a:lnTo>
                  <a:lnTo>
                    <a:pt x="322592" y="33604"/>
                  </a:lnTo>
                  <a:lnTo>
                    <a:pt x="322668" y="34874"/>
                  </a:lnTo>
                  <a:lnTo>
                    <a:pt x="323583" y="34874"/>
                  </a:lnTo>
                  <a:lnTo>
                    <a:pt x="323672" y="33604"/>
                  </a:lnTo>
                  <a:lnTo>
                    <a:pt x="326999" y="33604"/>
                  </a:lnTo>
                  <a:lnTo>
                    <a:pt x="327723" y="32334"/>
                  </a:lnTo>
                  <a:lnTo>
                    <a:pt x="329615" y="32334"/>
                  </a:lnTo>
                  <a:lnTo>
                    <a:pt x="329895" y="31064"/>
                  </a:lnTo>
                  <a:close/>
                </a:path>
                <a:path w="363220" h="56514">
                  <a:moveTo>
                    <a:pt x="337451" y="22174"/>
                  </a:moveTo>
                  <a:lnTo>
                    <a:pt x="337400" y="20904"/>
                  </a:lnTo>
                  <a:lnTo>
                    <a:pt x="44805" y="20904"/>
                  </a:lnTo>
                  <a:lnTo>
                    <a:pt x="44094" y="19634"/>
                  </a:lnTo>
                  <a:lnTo>
                    <a:pt x="43027" y="19634"/>
                  </a:lnTo>
                  <a:lnTo>
                    <a:pt x="42646" y="18364"/>
                  </a:lnTo>
                  <a:lnTo>
                    <a:pt x="42075" y="18364"/>
                  </a:lnTo>
                  <a:lnTo>
                    <a:pt x="41046" y="17094"/>
                  </a:lnTo>
                  <a:lnTo>
                    <a:pt x="15278" y="17094"/>
                  </a:lnTo>
                  <a:lnTo>
                    <a:pt x="15125" y="18364"/>
                  </a:lnTo>
                  <a:lnTo>
                    <a:pt x="14262" y="18364"/>
                  </a:lnTo>
                  <a:lnTo>
                    <a:pt x="13576" y="19634"/>
                  </a:lnTo>
                  <a:lnTo>
                    <a:pt x="13157" y="19634"/>
                  </a:lnTo>
                  <a:lnTo>
                    <a:pt x="12992" y="20904"/>
                  </a:lnTo>
                  <a:lnTo>
                    <a:pt x="12763" y="20904"/>
                  </a:lnTo>
                  <a:lnTo>
                    <a:pt x="12890" y="22174"/>
                  </a:lnTo>
                  <a:lnTo>
                    <a:pt x="13017" y="22174"/>
                  </a:lnTo>
                  <a:lnTo>
                    <a:pt x="13017" y="23444"/>
                  </a:lnTo>
                  <a:lnTo>
                    <a:pt x="13779" y="23444"/>
                  </a:lnTo>
                  <a:lnTo>
                    <a:pt x="14376" y="24714"/>
                  </a:lnTo>
                  <a:lnTo>
                    <a:pt x="16014" y="24714"/>
                  </a:lnTo>
                  <a:lnTo>
                    <a:pt x="16306" y="25984"/>
                  </a:lnTo>
                  <a:lnTo>
                    <a:pt x="16789" y="25984"/>
                  </a:lnTo>
                  <a:lnTo>
                    <a:pt x="16789" y="27254"/>
                  </a:lnTo>
                  <a:lnTo>
                    <a:pt x="16586" y="27254"/>
                  </a:lnTo>
                  <a:lnTo>
                    <a:pt x="16357" y="27940"/>
                  </a:lnTo>
                  <a:lnTo>
                    <a:pt x="16192" y="27940"/>
                  </a:lnTo>
                  <a:lnTo>
                    <a:pt x="16192" y="28486"/>
                  </a:lnTo>
                  <a:lnTo>
                    <a:pt x="16192" y="29210"/>
                  </a:lnTo>
                  <a:lnTo>
                    <a:pt x="15938" y="29210"/>
                  </a:lnTo>
                  <a:lnTo>
                    <a:pt x="15938" y="30480"/>
                  </a:lnTo>
                  <a:lnTo>
                    <a:pt x="329984" y="30480"/>
                  </a:lnTo>
                  <a:lnTo>
                    <a:pt x="329984" y="29210"/>
                  </a:lnTo>
                  <a:lnTo>
                    <a:pt x="330860" y="29210"/>
                  </a:lnTo>
                  <a:lnTo>
                    <a:pt x="330860" y="27940"/>
                  </a:lnTo>
                  <a:lnTo>
                    <a:pt x="330911" y="27254"/>
                  </a:lnTo>
                  <a:lnTo>
                    <a:pt x="330187" y="27254"/>
                  </a:lnTo>
                  <a:lnTo>
                    <a:pt x="330200" y="25984"/>
                  </a:lnTo>
                  <a:lnTo>
                    <a:pt x="331851" y="25984"/>
                  </a:lnTo>
                  <a:lnTo>
                    <a:pt x="331952" y="24714"/>
                  </a:lnTo>
                  <a:lnTo>
                    <a:pt x="333616" y="24714"/>
                  </a:lnTo>
                  <a:lnTo>
                    <a:pt x="333756" y="23444"/>
                  </a:lnTo>
                  <a:lnTo>
                    <a:pt x="333908" y="24714"/>
                  </a:lnTo>
                  <a:lnTo>
                    <a:pt x="334200" y="24714"/>
                  </a:lnTo>
                  <a:lnTo>
                    <a:pt x="334187" y="23444"/>
                  </a:lnTo>
                  <a:lnTo>
                    <a:pt x="334213" y="24714"/>
                  </a:lnTo>
                  <a:lnTo>
                    <a:pt x="334556" y="23444"/>
                  </a:lnTo>
                  <a:lnTo>
                    <a:pt x="336219" y="23444"/>
                  </a:lnTo>
                  <a:lnTo>
                    <a:pt x="336308" y="22174"/>
                  </a:lnTo>
                  <a:lnTo>
                    <a:pt x="337451" y="22174"/>
                  </a:lnTo>
                  <a:close/>
                </a:path>
                <a:path w="363220" h="56514">
                  <a:moveTo>
                    <a:pt x="357771" y="4394"/>
                  </a:moveTo>
                  <a:lnTo>
                    <a:pt x="47879" y="4394"/>
                  </a:lnTo>
                  <a:lnTo>
                    <a:pt x="47510" y="5664"/>
                  </a:lnTo>
                  <a:lnTo>
                    <a:pt x="46964" y="5664"/>
                  </a:lnTo>
                  <a:lnTo>
                    <a:pt x="46799" y="6934"/>
                  </a:lnTo>
                  <a:lnTo>
                    <a:pt x="47015" y="8204"/>
                  </a:lnTo>
                  <a:lnTo>
                    <a:pt x="47421" y="9474"/>
                  </a:lnTo>
                  <a:lnTo>
                    <a:pt x="48183" y="9474"/>
                  </a:lnTo>
                  <a:lnTo>
                    <a:pt x="48425" y="10744"/>
                  </a:lnTo>
                  <a:lnTo>
                    <a:pt x="48806" y="10744"/>
                  </a:lnTo>
                  <a:lnTo>
                    <a:pt x="49034" y="12014"/>
                  </a:lnTo>
                  <a:lnTo>
                    <a:pt x="49987" y="12014"/>
                  </a:lnTo>
                  <a:lnTo>
                    <a:pt x="50368" y="13284"/>
                  </a:lnTo>
                  <a:lnTo>
                    <a:pt x="50622" y="14554"/>
                  </a:lnTo>
                  <a:lnTo>
                    <a:pt x="50812" y="14554"/>
                  </a:lnTo>
                  <a:lnTo>
                    <a:pt x="50888" y="15824"/>
                  </a:lnTo>
                  <a:lnTo>
                    <a:pt x="51041" y="15824"/>
                  </a:lnTo>
                  <a:lnTo>
                    <a:pt x="50507" y="17094"/>
                  </a:lnTo>
                  <a:lnTo>
                    <a:pt x="50215" y="17780"/>
                  </a:lnTo>
                  <a:lnTo>
                    <a:pt x="49936" y="17780"/>
                  </a:lnTo>
                  <a:lnTo>
                    <a:pt x="49936" y="19050"/>
                  </a:lnTo>
                  <a:lnTo>
                    <a:pt x="49555" y="19050"/>
                  </a:lnTo>
                  <a:lnTo>
                    <a:pt x="49555" y="20320"/>
                  </a:lnTo>
                  <a:lnTo>
                    <a:pt x="337172" y="20320"/>
                  </a:lnTo>
                  <a:lnTo>
                    <a:pt x="337172" y="19050"/>
                  </a:lnTo>
                  <a:lnTo>
                    <a:pt x="337248" y="18364"/>
                  </a:lnTo>
                  <a:lnTo>
                    <a:pt x="337248" y="17805"/>
                  </a:lnTo>
                  <a:lnTo>
                    <a:pt x="337121" y="17094"/>
                  </a:lnTo>
                  <a:lnTo>
                    <a:pt x="338023" y="17094"/>
                  </a:lnTo>
                  <a:lnTo>
                    <a:pt x="338632" y="15824"/>
                  </a:lnTo>
                  <a:lnTo>
                    <a:pt x="340512" y="15824"/>
                  </a:lnTo>
                  <a:lnTo>
                    <a:pt x="340626" y="14554"/>
                  </a:lnTo>
                  <a:lnTo>
                    <a:pt x="342099" y="14554"/>
                  </a:lnTo>
                  <a:lnTo>
                    <a:pt x="342392" y="13284"/>
                  </a:lnTo>
                  <a:lnTo>
                    <a:pt x="343687" y="13284"/>
                  </a:lnTo>
                  <a:lnTo>
                    <a:pt x="343992" y="12014"/>
                  </a:lnTo>
                  <a:lnTo>
                    <a:pt x="345579" y="12014"/>
                  </a:lnTo>
                  <a:lnTo>
                    <a:pt x="345770" y="10744"/>
                  </a:lnTo>
                  <a:lnTo>
                    <a:pt x="345973" y="12014"/>
                  </a:lnTo>
                  <a:lnTo>
                    <a:pt x="346189" y="10744"/>
                  </a:lnTo>
                  <a:lnTo>
                    <a:pt x="347814" y="10744"/>
                  </a:lnTo>
                  <a:lnTo>
                    <a:pt x="348284" y="9474"/>
                  </a:lnTo>
                  <a:lnTo>
                    <a:pt x="350342" y="9474"/>
                  </a:lnTo>
                  <a:lnTo>
                    <a:pt x="350596" y="8204"/>
                  </a:lnTo>
                  <a:lnTo>
                    <a:pt x="354342" y="8204"/>
                  </a:lnTo>
                  <a:lnTo>
                    <a:pt x="354939" y="6934"/>
                  </a:lnTo>
                  <a:lnTo>
                    <a:pt x="356031" y="6934"/>
                  </a:lnTo>
                  <a:lnTo>
                    <a:pt x="356044" y="5664"/>
                  </a:lnTo>
                  <a:lnTo>
                    <a:pt x="357225" y="5664"/>
                  </a:lnTo>
                  <a:lnTo>
                    <a:pt x="357771" y="4394"/>
                  </a:lnTo>
                  <a:close/>
                </a:path>
                <a:path w="363220" h="56514">
                  <a:moveTo>
                    <a:pt x="362724" y="0"/>
                  </a:moveTo>
                  <a:lnTo>
                    <a:pt x="48856" y="0"/>
                  </a:lnTo>
                  <a:lnTo>
                    <a:pt x="48856" y="1270"/>
                  </a:lnTo>
                  <a:lnTo>
                    <a:pt x="48539" y="1270"/>
                  </a:lnTo>
                  <a:lnTo>
                    <a:pt x="48539" y="2540"/>
                  </a:lnTo>
                  <a:lnTo>
                    <a:pt x="48285" y="2540"/>
                  </a:lnTo>
                  <a:lnTo>
                    <a:pt x="48285" y="3810"/>
                  </a:lnTo>
                  <a:lnTo>
                    <a:pt x="359333" y="3810"/>
                  </a:lnTo>
                  <a:lnTo>
                    <a:pt x="359333" y="2540"/>
                  </a:lnTo>
                  <a:lnTo>
                    <a:pt x="360235" y="2540"/>
                  </a:lnTo>
                  <a:lnTo>
                    <a:pt x="360235" y="1270"/>
                  </a:lnTo>
                  <a:lnTo>
                    <a:pt x="362724" y="1270"/>
                  </a:lnTo>
                  <a:lnTo>
                    <a:pt x="3627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588"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35D3AC36-FB84-5176-E102-80244B15C8F0}"/>
                </a:ext>
              </a:extLst>
            </p:cNvPr>
            <p:cNvSpPr/>
            <p:nvPr/>
          </p:nvSpPr>
          <p:spPr>
            <a:xfrm>
              <a:off x="4894948" y="4070476"/>
              <a:ext cx="325755" cy="38100"/>
            </a:xfrm>
            <a:custGeom>
              <a:avLst/>
              <a:gdLst/>
              <a:ahLst/>
              <a:cxnLst/>
              <a:rect l="l" t="t" r="r" b="b"/>
              <a:pathLst>
                <a:path w="325754" h="38100">
                  <a:moveTo>
                    <a:pt x="67157" y="11430"/>
                  </a:moveTo>
                  <a:lnTo>
                    <a:pt x="66598" y="11430"/>
                  </a:lnTo>
                  <a:lnTo>
                    <a:pt x="66598" y="10160"/>
                  </a:lnTo>
                  <a:lnTo>
                    <a:pt x="63284" y="10160"/>
                  </a:lnTo>
                  <a:lnTo>
                    <a:pt x="63284" y="8890"/>
                  </a:lnTo>
                  <a:lnTo>
                    <a:pt x="61645" y="8890"/>
                  </a:lnTo>
                  <a:lnTo>
                    <a:pt x="61645" y="7620"/>
                  </a:lnTo>
                  <a:lnTo>
                    <a:pt x="60007" y="7620"/>
                  </a:lnTo>
                  <a:lnTo>
                    <a:pt x="59309" y="6934"/>
                  </a:lnTo>
                  <a:lnTo>
                    <a:pt x="58394" y="6934"/>
                  </a:lnTo>
                  <a:lnTo>
                    <a:pt x="57823" y="5664"/>
                  </a:lnTo>
                  <a:lnTo>
                    <a:pt x="56235" y="5664"/>
                  </a:lnTo>
                  <a:lnTo>
                    <a:pt x="55816" y="4394"/>
                  </a:lnTo>
                  <a:lnTo>
                    <a:pt x="51193" y="4394"/>
                  </a:lnTo>
                  <a:lnTo>
                    <a:pt x="50355" y="5664"/>
                  </a:lnTo>
                  <a:lnTo>
                    <a:pt x="47180" y="5664"/>
                  </a:lnTo>
                  <a:lnTo>
                    <a:pt x="47040" y="4394"/>
                  </a:lnTo>
                  <a:lnTo>
                    <a:pt x="46075" y="4394"/>
                  </a:lnTo>
                  <a:lnTo>
                    <a:pt x="45910" y="3124"/>
                  </a:lnTo>
                  <a:lnTo>
                    <a:pt x="45796" y="1854"/>
                  </a:lnTo>
                  <a:lnTo>
                    <a:pt x="44323" y="1854"/>
                  </a:lnTo>
                  <a:lnTo>
                    <a:pt x="44323" y="3124"/>
                  </a:lnTo>
                  <a:lnTo>
                    <a:pt x="44030" y="3124"/>
                  </a:lnTo>
                  <a:lnTo>
                    <a:pt x="43586" y="4394"/>
                  </a:lnTo>
                  <a:lnTo>
                    <a:pt x="43091" y="4394"/>
                  </a:lnTo>
                  <a:lnTo>
                    <a:pt x="43218" y="5664"/>
                  </a:lnTo>
                  <a:lnTo>
                    <a:pt x="43548" y="5664"/>
                  </a:lnTo>
                  <a:lnTo>
                    <a:pt x="44081" y="6934"/>
                  </a:lnTo>
                  <a:lnTo>
                    <a:pt x="44907" y="6934"/>
                  </a:lnTo>
                  <a:lnTo>
                    <a:pt x="44945" y="8204"/>
                  </a:lnTo>
                  <a:lnTo>
                    <a:pt x="45034" y="8890"/>
                  </a:lnTo>
                  <a:lnTo>
                    <a:pt x="44843" y="8890"/>
                  </a:lnTo>
                  <a:lnTo>
                    <a:pt x="44843" y="10160"/>
                  </a:lnTo>
                  <a:lnTo>
                    <a:pt x="40335" y="10160"/>
                  </a:lnTo>
                  <a:lnTo>
                    <a:pt x="40335" y="9474"/>
                  </a:lnTo>
                  <a:lnTo>
                    <a:pt x="40665" y="8204"/>
                  </a:lnTo>
                  <a:lnTo>
                    <a:pt x="41249" y="8204"/>
                  </a:lnTo>
                  <a:lnTo>
                    <a:pt x="41325" y="6934"/>
                  </a:lnTo>
                  <a:lnTo>
                    <a:pt x="40919" y="6934"/>
                  </a:lnTo>
                  <a:lnTo>
                    <a:pt x="40652" y="5664"/>
                  </a:lnTo>
                  <a:lnTo>
                    <a:pt x="40220" y="5664"/>
                  </a:lnTo>
                  <a:lnTo>
                    <a:pt x="39471" y="6934"/>
                  </a:lnTo>
                  <a:lnTo>
                    <a:pt x="35890" y="6934"/>
                  </a:lnTo>
                  <a:lnTo>
                    <a:pt x="35344" y="8204"/>
                  </a:lnTo>
                  <a:lnTo>
                    <a:pt x="32816" y="8204"/>
                  </a:lnTo>
                  <a:lnTo>
                    <a:pt x="32448" y="6934"/>
                  </a:lnTo>
                  <a:lnTo>
                    <a:pt x="32258" y="6934"/>
                  </a:lnTo>
                  <a:lnTo>
                    <a:pt x="31699" y="5664"/>
                  </a:lnTo>
                  <a:lnTo>
                    <a:pt x="31292" y="5664"/>
                  </a:lnTo>
                  <a:lnTo>
                    <a:pt x="30949" y="4394"/>
                  </a:lnTo>
                  <a:lnTo>
                    <a:pt x="29298" y="4394"/>
                  </a:lnTo>
                  <a:lnTo>
                    <a:pt x="28638" y="5664"/>
                  </a:lnTo>
                  <a:lnTo>
                    <a:pt x="28016" y="5664"/>
                  </a:lnTo>
                  <a:lnTo>
                    <a:pt x="27749" y="6934"/>
                  </a:lnTo>
                  <a:lnTo>
                    <a:pt x="27520" y="6934"/>
                  </a:lnTo>
                  <a:lnTo>
                    <a:pt x="27571" y="8204"/>
                  </a:lnTo>
                  <a:lnTo>
                    <a:pt x="28181" y="8204"/>
                  </a:lnTo>
                  <a:lnTo>
                    <a:pt x="28778" y="9474"/>
                  </a:lnTo>
                  <a:lnTo>
                    <a:pt x="29121" y="9474"/>
                  </a:lnTo>
                  <a:lnTo>
                    <a:pt x="29121" y="10160"/>
                  </a:lnTo>
                  <a:lnTo>
                    <a:pt x="29184" y="11430"/>
                  </a:lnTo>
                  <a:lnTo>
                    <a:pt x="27838" y="11430"/>
                  </a:lnTo>
                  <a:lnTo>
                    <a:pt x="27838" y="12700"/>
                  </a:lnTo>
                  <a:lnTo>
                    <a:pt x="67157" y="12700"/>
                  </a:lnTo>
                  <a:lnTo>
                    <a:pt x="67157" y="11430"/>
                  </a:lnTo>
                  <a:close/>
                </a:path>
                <a:path w="325754" h="38100">
                  <a:moveTo>
                    <a:pt x="120294" y="1270"/>
                  </a:moveTo>
                  <a:lnTo>
                    <a:pt x="120230" y="0"/>
                  </a:lnTo>
                  <a:lnTo>
                    <a:pt x="97929" y="0"/>
                  </a:lnTo>
                  <a:lnTo>
                    <a:pt x="97929" y="1270"/>
                  </a:lnTo>
                  <a:lnTo>
                    <a:pt x="97942" y="2540"/>
                  </a:lnTo>
                  <a:lnTo>
                    <a:pt x="120294" y="2540"/>
                  </a:lnTo>
                  <a:lnTo>
                    <a:pt x="120294" y="1270"/>
                  </a:lnTo>
                  <a:close/>
                </a:path>
                <a:path w="325754" h="38100">
                  <a:moveTo>
                    <a:pt x="305676" y="10160"/>
                  </a:moveTo>
                  <a:lnTo>
                    <a:pt x="304165" y="10160"/>
                  </a:lnTo>
                  <a:lnTo>
                    <a:pt x="304126" y="9474"/>
                  </a:lnTo>
                  <a:lnTo>
                    <a:pt x="303098" y="9474"/>
                  </a:lnTo>
                  <a:lnTo>
                    <a:pt x="303034" y="8204"/>
                  </a:lnTo>
                  <a:lnTo>
                    <a:pt x="301955" y="8204"/>
                  </a:lnTo>
                  <a:lnTo>
                    <a:pt x="302196" y="6934"/>
                  </a:lnTo>
                  <a:lnTo>
                    <a:pt x="302133" y="5664"/>
                  </a:lnTo>
                  <a:lnTo>
                    <a:pt x="301282" y="5664"/>
                  </a:lnTo>
                  <a:lnTo>
                    <a:pt x="301078" y="4394"/>
                  </a:lnTo>
                  <a:lnTo>
                    <a:pt x="299808" y="4394"/>
                  </a:lnTo>
                  <a:lnTo>
                    <a:pt x="299694" y="3124"/>
                  </a:lnTo>
                  <a:lnTo>
                    <a:pt x="299466" y="3124"/>
                  </a:lnTo>
                  <a:lnTo>
                    <a:pt x="299453" y="4394"/>
                  </a:lnTo>
                  <a:lnTo>
                    <a:pt x="299148" y="4394"/>
                  </a:lnTo>
                  <a:lnTo>
                    <a:pt x="299072" y="3124"/>
                  </a:lnTo>
                  <a:lnTo>
                    <a:pt x="297916" y="3124"/>
                  </a:lnTo>
                  <a:lnTo>
                    <a:pt x="297726" y="1854"/>
                  </a:lnTo>
                  <a:lnTo>
                    <a:pt x="298742" y="1854"/>
                  </a:lnTo>
                  <a:lnTo>
                    <a:pt x="299021" y="584"/>
                  </a:lnTo>
                  <a:lnTo>
                    <a:pt x="123558" y="584"/>
                  </a:lnTo>
                  <a:lnTo>
                    <a:pt x="122999" y="1854"/>
                  </a:lnTo>
                  <a:lnTo>
                    <a:pt x="122275" y="1854"/>
                  </a:lnTo>
                  <a:lnTo>
                    <a:pt x="122377" y="3124"/>
                  </a:lnTo>
                  <a:lnTo>
                    <a:pt x="98005" y="3124"/>
                  </a:lnTo>
                  <a:lnTo>
                    <a:pt x="98171" y="4394"/>
                  </a:lnTo>
                  <a:lnTo>
                    <a:pt x="98831" y="4394"/>
                  </a:lnTo>
                  <a:lnTo>
                    <a:pt x="98844" y="5664"/>
                  </a:lnTo>
                  <a:lnTo>
                    <a:pt x="94399" y="5664"/>
                  </a:lnTo>
                  <a:lnTo>
                    <a:pt x="94284" y="6934"/>
                  </a:lnTo>
                  <a:lnTo>
                    <a:pt x="94284" y="8204"/>
                  </a:lnTo>
                  <a:lnTo>
                    <a:pt x="94322" y="9474"/>
                  </a:lnTo>
                  <a:lnTo>
                    <a:pt x="93713" y="9474"/>
                  </a:lnTo>
                  <a:lnTo>
                    <a:pt x="93548" y="10160"/>
                  </a:lnTo>
                  <a:lnTo>
                    <a:pt x="91020" y="10160"/>
                  </a:lnTo>
                  <a:lnTo>
                    <a:pt x="91020" y="9474"/>
                  </a:lnTo>
                  <a:lnTo>
                    <a:pt x="91236" y="9474"/>
                  </a:lnTo>
                  <a:lnTo>
                    <a:pt x="91744" y="8204"/>
                  </a:lnTo>
                  <a:lnTo>
                    <a:pt x="91935" y="6934"/>
                  </a:lnTo>
                  <a:lnTo>
                    <a:pt x="91160" y="6934"/>
                  </a:lnTo>
                  <a:lnTo>
                    <a:pt x="90563" y="5664"/>
                  </a:lnTo>
                  <a:lnTo>
                    <a:pt x="90170" y="5664"/>
                  </a:lnTo>
                  <a:lnTo>
                    <a:pt x="89928" y="6934"/>
                  </a:lnTo>
                  <a:lnTo>
                    <a:pt x="88417" y="6934"/>
                  </a:lnTo>
                  <a:lnTo>
                    <a:pt x="88239" y="8204"/>
                  </a:lnTo>
                  <a:lnTo>
                    <a:pt x="88099" y="8204"/>
                  </a:lnTo>
                  <a:lnTo>
                    <a:pt x="87642" y="6934"/>
                  </a:lnTo>
                  <a:lnTo>
                    <a:pt x="87477" y="6934"/>
                  </a:lnTo>
                  <a:lnTo>
                    <a:pt x="86677" y="5664"/>
                  </a:lnTo>
                  <a:lnTo>
                    <a:pt x="85966" y="5664"/>
                  </a:lnTo>
                  <a:lnTo>
                    <a:pt x="85547" y="4394"/>
                  </a:lnTo>
                  <a:lnTo>
                    <a:pt x="85229" y="3124"/>
                  </a:lnTo>
                  <a:lnTo>
                    <a:pt x="85090" y="3124"/>
                  </a:lnTo>
                  <a:lnTo>
                    <a:pt x="84848" y="1854"/>
                  </a:lnTo>
                  <a:lnTo>
                    <a:pt x="84251" y="1854"/>
                  </a:lnTo>
                  <a:lnTo>
                    <a:pt x="84074" y="584"/>
                  </a:lnTo>
                  <a:lnTo>
                    <a:pt x="82575" y="584"/>
                  </a:lnTo>
                  <a:lnTo>
                    <a:pt x="81864" y="1854"/>
                  </a:lnTo>
                  <a:lnTo>
                    <a:pt x="80810" y="1854"/>
                  </a:lnTo>
                  <a:lnTo>
                    <a:pt x="80530" y="3124"/>
                  </a:lnTo>
                  <a:lnTo>
                    <a:pt x="79705" y="3124"/>
                  </a:lnTo>
                  <a:lnTo>
                    <a:pt x="79133" y="4394"/>
                  </a:lnTo>
                  <a:lnTo>
                    <a:pt x="75882" y="4394"/>
                  </a:lnTo>
                  <a:lnTo>
                    <a:pt x="75399" y="5664"/>
                  </a:lnTo>
                  <a:lnTo>
                    <a:pt x="73329" y="5664"/>
                  </a:lnTo>
                  <a:lnTo>
                    <a:pt x="72644" y="6934"/>
                  </a:lnTo>
                  <a:lnTo>
                    <a:pt x="72021" y="6934"/>
                  </a:lnTo>
                  <a:lnTo>
                    <a:pt x="72034" y="8204"/>
                  </a:lnTo>
                  <a:lnTo>
                    <a:pt x="71970" y="8890"/>
                  </a:lnTo>
                  <a:lnTo>
                    <a:pt x="71716" y="8890"/>
                  </a:lnTo>
                  <a:lnTo>
                    <a:pt x="71716" y="10160"/>
                  </a:lnTo>
                  <a:lnTo>
                    <a:pt x="71501" y="10160"/>
                  </a:lnTo>
                  <a:lnTo>
                    <a:pt x="71501" y="11430"/>
                  </a:lnTo>
                  <a:lnTo>
                    <a:pt x="305676" y="11430"/>
                  </a:lnTo>
                  <a:lnTo>
                    <a:pt x="305676" y="10160"/>
                  </a:lnTo>
                  <a:close/>
                </a:path>
                <a:path w="325754" h="38100">
                  <a:moveTo>
                    <a:pt x="317309" y="22860"/>
                  </a:moveTo>
                  <a:lnTo>
                    <a:pt x="315683" y="22860"/>
                  </a:lnTo>
                  <a:lnTo>
                    <a:pt x="315683" y="21590"/>
                  </a:lnTo>
                  <a:lnTo>
                    <a:pt x="315226" y="21590"/>
                  </a:lnTo>
                  <a:lnTo>
                    <a:pt x="315226" y="20904"/>
                  </a:lnTo>
                  <a:lnTo>
                    <a:pt x="314858" y="20904"/>
                  </a:lnTo>
                  <a:lnTo>
                    <a:pt x="314744" y="21590"/>
                  </a:lnTo>
                  <a:lnTo>
                    <a:pt x="314490" y="21590"/>
                  </a:lnTo>
                  <a:lnTo>
                    <a:pt x="314375" y="20904"/>
                  </a:lnTo>
                  <a:lnTo>
                    <a:pt x="314629" y="20904"/>
                  </a:lnTo>
                  <a:lnTo>
                    <a:pt x="314528" y="19634"/>
                  </a:lnTo>
                  <a:lnTo>
                    <a:pt x="313956" y="19634"/>
                  </a:lnTo>
                  <a:lnTo>
                    <a:pt x="314058" y="20904"/>
                  </a:lnTo>
                  <a:lnTo>
                    <a:pt x="312572" y="20904"/>
                  </a:lnTo>
                  <a:lnTo>
                    <a:pt x="312559" y="19634"/>
                  </a:lnTo>
                  <a:lnTo>
                    <a:pt x="309968" y="19634"/>
                  </a:lnTo>
                  <a:lnTo>
                    <a:pt x="309778" y="18364"/>
                  </a:lnTo>
                  <a:lnTo>
                    <a:pt x="308152" y="18364"/>
                  </a:lnTo>
                  <a:lnTo>
                    <a:pt x="308470" y="17094"/>
                  </a:lnTo>
                  <a:lnTo>
                    <a:pt x="308368" y="15824"/>
                  </a:lnTo>
                  <a:lnTo>
                    <a:pt x="307428" y="15824"/>
                  </a:lnTo>
                  <a:lnTo>
                    <a:pt x="307327" y="14554"/>
                  </a:lnTo>
                  <a:lnTo>
                    <a:pt x="306501" y="14554"/>
                  </a:lnTo>
                  <a:lnTo>
                    <a:pt x="306768" y="13284"/>
                  </a:lnTo>
                  <a:lnTo>
                    <a:pt x="306451" y="13284"/>
                  </a:lnTo>
                  <a:lnTo>
                    <a:pt x="306451" y="12014"/>
                  </a:lnTo>
                  <a:lnTo>
                    <a:pt x="70993" y="12014"/>
                  </a:lnTo>
                  <a:lnTo>
                    <a:pt x="70853" y="13284"/>
                  </a:lnTo>
                  <a:lnTo>
                    <a:pt x="70370" y="13284"/>
                  </a:lnTo>
                  <a:lnTo>
                    <a:pt x="69697" y="14554"/>
                  </a:lnTo>
                  <a:lnTo>
                    <a:pt x="67741" y="14554"/>
                  </a:lnTo>
                  <a:lnTo>
                    <a:pt x="67576" y="13284"/>
                  </a:lnTo>
                  <a:lnTo>
                    <a:pt x="27190" y="13284"/>
                  </a:lnTo>
                  <a:lnTo>
                    <a:pt x="27089" y="14554"/>
                  </a:lnTo>
                  <a:lnTo>
                    <a:pt x="26403" y="14554"/>
                  </a:lnTo>
                  <a:lnTo>
                    <a:pt x="25908" y="13284"/>
                  </a:lnTo>
                  <a:lnTo>
                    <a:pt x="24879" y="13284"/>
                  </a:lnTo>
                  <a:lnTo>
                    <a:pt x="24777" y="12014"/>
                  </a:lnTo>
                  <a:lnTo>
                    <a:pt x="22834" y="12014"/>
                  </a:lnTo>
                  <a:lnTo>
                    <a:pt x="22682" y="13284"/>
                  </a:lnTo>
                  <a:lnTo>
                    <a:pt x="22428" y="13284"/>
                  </a:lnTo>
                  <a:lnTo>
                    <a:pt x="22402" y="14554"/>
                  </a:lnTo>
                  <a:lnTo>
                    <a:pt x="21920" y="14554"/>
                  </a:lnTo>
                  <a:lnTo>
                    <a:pt x="21424" y="15824"/>
                  </a:lnTo>
                  <a:lnTo>
                    <a:pt x="20751" y="15824"/>
                  </a:lnTo>
                  <a:lnTo>
                    <a:pt x="20281" y="17094"/>
                  </a:lnTo>
                  <a:lnTo>
                    <a:pt x="18465" y="17094"/>
                  </a:lnTo>
                  <a:lnTo>
                    <a:pt x="18224" y="18364"/>
                  </a:lnTo>
                  <a:lnTo>
                    <a:pt x="17614" y="18364"/>
                  </a:lnTo>
                  <a:lnTo>
                    <a:pt x="17056" y="19634"/>
                  </a:lnTo>
                  <a:lnTo>
                    <a:pt x="16738" y="19634"/>
                  </a:lnTo>
                  <a:lnTo>
                    <a:pt x="16319" y="20904"/>
                  </a:lnTo>
                  <a:lnTo>
                    <a:pt x="16332" y="22174"/>
                  </a:lnTo>
                  <a:lnTo>
                    <a:pt x="16408" y="22860"/>
                  </a:lnTo>
                  <a:lnTo>
                    <a:pt x="16624" y="22860"/>
                  </a:lnTo>
                  <a:lnTo>
                    <a:pt x="16624" y="24130"/>
                  </a:lnTo>
                  <a:lnTo>
                    <a:pt x="317309" y="24130"/>
                  </a:lnTo>
                  <a:lnTo>
                    <a:pt x="317309" y="22860"/>
                  </a:lnTo>
                  <a:close/>
                </a:path>
                <a:path w="325754" h="38100">
                  <a:moveTo>
                    <a:pt x="325183" y="25400"/>
                  </a:moveTo>
                  <a:lnTo>
                    <a:pt x="321576" y="25400"/>
                  </a:lnTo>
                  <a:lnTo>
                    <a:pt x="321576" y="26670"/>
                  </a:lnTo>
                  <a:lnTo>
                    <a:pt x="321233" y="26670"/>
                  </a:lnTo>
                  <a:lnTo>
                    <a:pt x="321221" y="25984"/>
                  </a:lnTo>
                  <a:lnTo>
                    <a:pt x="320408" y="25984"/>
                  </a:lnTo>
                  <a:lnTo>
                    <a:pt x="319887" y="24714"/>
                  </a:lnTo>
                  <a:lnTo>
                    <a:pt x="319392" y="25984"/>
                  </a:lnTo>
                  <a:lnTo>
                    <a:pt x="319189" y="24714"/>
                  </a:lnTo>
                  <a:lnTo>
                    <a:pt x="318693" y="25984"/>
                  </a:lnTo>
                  <a:lnTo>
                    <a:pt x="318389" y="25984"/>
                  </a:lnTo>
                  <a:lnTo>
                    <a:pt x="318490" y="24714"/>
                  </a:lnTo>
                  <a:lnTo>
                    <a:pt x="317779" y="24714"/>
                  </a:lnTo>
                  <a:lnTo>
                    <a:pt x="317601" y="25984"/>
                  </a:lnTo>
                  <a:lnTo>
                    <a:pt x="316890" y="25984"/>
                  </a:lnTo>
                  <a:lnTo>
                    <a:pt x="316865" y="24714"/>
                  </a:lnTo>
                  <a:lnTo>
                    <a:pt x="17145" y="24714"/>
                  </a:lnTo>
                  <a:lnTo>
                    <a:pt x="17183" y="25984"/>
                  </a:lnTo>
                  <a:lnTo>
                    <a:pt x="17551" y="25984"/>
                  </a:lnTo>
                  <a:lnTo>
                    <a:pt x="18046" y="27254"/>
                  </a:lnTo>
                  <a:lnTo>
                    <a:pt x="19088" y="27254"/>
                  </a:lnTo>
                  <a:lnTo>
                    <a:pt x="19088" y="27940"/>
                  </a:lnTo>
                  <a:lnTo>
                    <a:pt x="20180" y="27940"/>
                  </a:lnTo>
                  <a:lnTo>
                    <a:pt x="20180" y="29210"/>
                  </a:lnTo>
                  <a:lnTo>
                    <a:pt x="20929" y="29210"/>
                  </a:lnTo>
                  <a:lnTo>
                    <a:pt x="20929" y="30480"/>
                  </a:lnTo>
                  <a:lnTo>
                    <a:pt x="20853" y="31750"/>
                  </a:lnTo>
                  <a:lnTo>
                    <a:pt x="16357" y="31750"/>
                  </a:lnTo>
                  <a:lnTo>
                    <a:pt x="16357" y="33020"/>
                  </a:lnTo>
                  <a:lnTo>
                    <a:pt x="9156" y="33020"/>
                  </a:lnTo>
                  <a:lnTo>
                    <a:pt x="9156" y="34290"/>
                  </a:lnTo>
                  <a:lnTo>
                    <a:pt x="7239" y="34290"/>
                  </a:lnTo>
                  <a:lnTo>
                    <a:pt x="7239" y="35560"/>
                  </a:lnTo>
                  <a:lnTo>
                    <a:pt x="5791" y="35560"/>
                  </a:lnTo>
                  <a:lnTo>
                    <a:pt x="5791" y="36830"/>
                  </a:lnTo>
                  <a:lnTo>
                    <a:pt x="5435" y="36830"/>
                  </a:lnTo>
                  <a:lnTo>
                    <a:pt x="5295" y="36144"/>
                  </a:lnTo>
                  <a:lnTo>
                    <a:pt x="4013" y="36144"/>
                  </a:lnTo>
                  <a:lnTo>
                    <a:pt x="3695" y="34874"/>
                  </a:lnTo>
                  <a:lnTo>
                    <a:pt x="3200" y="34874"/>
                  </a:lnTo>
                  <a:lnTo>
                    <a:pt x="2603" y="36144"/>
                  </a:lnTo>
                  <a:lnTo>
                    <a:pt x="571" y="36144"/>
                  </a:lnTo>
                  <a:lnTo>
                    <a:pt x="444" y="36830"/>
                  </a:lnTo>
                  <a:lnTo>
                    <a:pt x="0" y="36830"/>
                  </a:lnTo>
                  <a:lnTo>
                    <a:pt x="0" y="38100"/>
                  </a:lnTo>
                  <a:lnTo>
                    <a:pt x="313867" y="38100"/>
                  </a:lnTo>
                  <a:lnTo>
                    <a:pt x="313867" y="36830"/>
                  </a:lnTo>
                  <a:lnTo>
                    <a:pt x="315175" y="36830"/>
                  </a:lnTo>
                  <a:lnTo>
                    <a:pt x="315175" y="35560"/>
                  </a:lnTo>
                  <a:lnTo>
                    <a:pt x="316420" y="35560"/>
                  </a:lnTo>
                  <a:lnTo>
                    <a:pt x="316420" y="34290"/>
                  </a:lnTo>
                  <a:lnTo>
                    <a:pt x="317080" y="34290"/>
                  </a:lnTo>
                  <a:lnTo>
                    <a:pt x="317080" y="33020"/>
                  </a:lnTo>
                  <a:lnTo>
                    <a:pt x="318465" y="33020"/>
                  </a:lnTo>
                  <a:lnTo>
                    <a:pt x="318465" y="31750"/>
                  </a:lnTo>
                  <a:lnTo>
                    <a:pt x="319887" y="31750"/>
                  </a:lnTo>
                  <a:lnTo>
                    <a:pt x="319887" y="30480"/>
                  </a:lnTo>
                  <a:lnTo>
                    <a:pt x="321233" y="30480"/>
                  </a:lnTo>
                  <a:lnTo>
                    <a:pt x="321233" y="29210"/>
                  </a:lnTo>
                  <a:lnTo>
                    <a:pt x="322529" y="29210"/>
                  </a:lnTo>
                  <a:lnTo>
                    <a:pt x="322529" y="27940"/>
                  </a:lnTo>
                  <a:lnTo>
                    <a:pt x="323850" y="27940"/>
                  </a:lnTo>
                  <a:lnTo>
                    <a:pt x="323850" y="26670"/>
                  </a:lnTo>
                  <a:lnTo>
                    <a:pt x="325183" y="26670"/>
                  </a:lnTo>
                  <a:lnTo>
                    <a:pt x="325183" y="254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588"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8B9619FB-9C7C-C717-7891-5EB5C9E6E8E3}"/>
                </a:ext>
              </a:extLst>
            </p:cNvPr>
            <p:cNvSpPr/>
            <p:nvPr/>
          </p:nvSpPr>
          <p:spPr>
            <a:xfrm>
              <a:off x="4992941" y="4017721"/>
              <a:ext cx="201295" cy="54610"/>
            </a:xfrm>
            <a:custGeom>
              <a:avLst/>
              <a:gdLst/>
              <a:ahLst/>
              <a:cxnLst/>
              <a:rect l="l" t="t" r="r" b="b"/>
              <a:pathLst>
                <a:path w="201295" h="54610">
                  <a:moveTo>
                    <a:pt x="12509" y="45135"/>
                  </a:moveTo>
                  <a:lnTo>
                    <a:pt x="11811" y="45135"/>
                  </a:lnTo>
                  <a:lnTo>
                    <a:pt x="11811" y="43865"/>
                  </a:lnTo>
                  <a:lnTo>
                    <a:pt x="10972" y="43865"/>
                  </a:lnTo>
                  <a:lnTo>
                    <a:pt x="10972" y="42595"/>
                  </a:lnTo>
                  <a:lnTo>
                    <a:pt x="10248" y="42595"/>
                  </a:lnTo>
                  <a:lnTo>
                    <a:pt x="10248" y="43865"/>
                  </a:lnTo>
                  <a:lnTo>
                    <a:pt x="10033" y="43865"/>
                  </a:lnTo>
                  <a:lnTo>
                    <a:pt x="10033" y="45135"/>
                  </a:lnTo>
                  <a:lnTo>
                    <a:pt x="6845" y="45135"/>
                  </a:lnTo>
                  <a:lnTo>
                    <a:pt x="6845" y="46405"/>
                  </a:lnTo>
                  <a:lnTo>
                    <a:pt x="5041" y="46405"/>
                  </a:lnTo>
                  <a:lnTo>
                    <a:pt x="4673" y="45720"/>
                  </a:lnTo>
                  <a:lnTo>
                    <a:pt x="3098" y="45720"/>
                  </a:lnTo>
                  <a:lnTo>
                    <a:pt x="2959" y="46990"/>
                  </a:lnTo>
                  <a:lnTo>
                    <a:pt x="3073" y="47675"/>
                  </a:lnTo>
                  <a:lnTo>
                    <a:pt x="4724" y="47675"/>
                  </a:lnTo>
                  <a:lnTo>
                    <a:pt x="4724" y="48945"/>
                  </a:lnTo>
                  <a:lnTo>
                    <a:pt x="4292" y="48945"/>
                  </a:lnTo>
                  <a:lnTo>
                    <a:pt x="4292" y="50215"/>
                  </a:lnTo>
                  <a:lnTo>
                    <a:pt x="12458" y="50215"/>
                  </a:lnTo>
                  <a:lnTo>
                    <a:pt x="12458" y="48945"/>
                  </a:lnTo>
                  <a:lnTo>
                    <a:pt x="12217" y="48945"/>
                  </a:lnTo>
                  <a:lnTo>
                    <a:pt x="12217" y="47675"/>
                  </a:lnTo>
                  <a:lnTo>
                    <a:pt x="12217" y="46405"/>
                  </a:lnTo>
                  <a:lnTo>
                    <a:pt x="12509" y="46405"/>
                  </a:lnTo>
                  <a:lnTo>
                    <a:pt x="12509" y="45135"/>
                  </a:lnTo>
                  <a:close/>
                </a:path>
                <a:path w="201295" h="54610">
                  <a:moveTo>
                    <a:pt x="16535" y="53340"/>
                  </a:moveTo>
                  <a:lnTo>
                    <a:pt x="16027" y="52070"/>
                  </a:lnTo>
                  <a:lnTo>
                    <a:pt x="14833" y="52070"/>
                  </a:lnTo>
                  <a:lnTo>
                    <a:pt x="14439" y="50800"/>
                  </a:lnTo>
                  <a:lnTo>
                    <a:pt x="152" y="50800"/>
                  </a:lnTo>
                  <a:lnTo>
                    <a:pt x="0" y="52070"/>
                  </a:lnTo>
                  <a:lnTo>
                    <a:pt x="12" y="53340"/>
                  </a:lnTo>
                  <a:lnTo>
                    <a:pt x="16535" y="53340"/>
                  </a:lnTo>
                  <a:close/>
                </a:path>
                <a:path w="201295" h="54610">
                  <a:moveTo>
                    <a:pt x="135242" y="9575"/>
                  </a:moveTo>
                  <a:lnTo>
                    <a:pt x="135051" y="8890"/>
                  </a:lnTo>
                  <a:lnTo>
                    <a:pt x="133197" y="8890"/>
                  </a:lnTo>
                  <a:lnTo>
                    <a:pt x="132613" y="7620"/>
                  </a:lnTo>
                  <a:lnTo>
                    <a:pt x="132181" y="7620"/>
                  </a:lnTo>
                  <a:lnTo>
                    <a:pt x="132016" y="6350"/>
                  </a:lnTo>
                  <a:lnTo>
                    <a:pt x="131800" y="6350"/>
                  </a:lnTo>
                  <a:lnTo>
                    <a:pt x="131610" y="5080"/>
                  </a:lnTo>
                  <a:lnTo>
                    <a:pt x="127850" y="5080"/>
                  </a:lnTo>
                  <a:lnTo>
                    <a:pt x="127838" y="3810"/>
                  </a:lnTo>
                  <a:lnTo>
                    <a:pt x="123291" y="3810"/>
                  </a:lnTo>
                  <a:lnTo>
                    <a:pt x="122186" y="5080"/>
                  </a:lnTo>
                  <a:lnTo>
                    <a:pt x="120853" y="5080"/>
                  </a:lnTo>
                  <a:lnTo>
                    <a:pt x="119392" y="3810"/>
                  </a:lnTo>
                  <a:lnTo>
                    <a:pt x="116687" y="3810"/>
                  </a:lnTo>
                  <a:lnTo>
                    <a:pt x="114579" y="2540"/>
                  </a:lnTo>
                  <a:lnTo>
                    <a:pt x="113233" y="2540"/>
                  </a:lnTo>
                  <a:lnTo>
                    <a:pt x="112991" y="1270"/>
                  </a:lnTo>
                  <a:lnTo>
                    <a:pt x="112801" y="0"/>
                  </a:lnTo>
                  <a:lnTo>
                    <a:pt x="84429" y="0"/>
                  </a:lnTo>
                  <a:lnTo>
                    <a:pt x="84277" y="1270"/>
                  </a:lnTo>
                  <a:lnTo>
                    <a:pt x="83591" y="1270"/>
                  </a:lnTo>
                  <a:lnTo>
                    <a:pt x="83731" y="2540"/>
                  </a:lnTo>
                  <a:lnTo>
                    <a:pt x="84264" y="2540"/>
                  </a:lnTo>
                  <a:lnTo>
                    <a:pt x="84391" y="3810"/>
                  </a:lnTo>
                  <a:lnTo>
                    <a:pt x="84023" y="5080"/>
                  </a:lnTo>
                  <a:lnTo>
                    <a:pt x="83642" y="5080"/>
                  </a:lnTo>
                  <a:lnTo>
                    <a:pt x="83299" y="3810"/>
                  </a:lnTo>
                  <a:lnTo>
                    <a:pt x="80010" y="3810"/>
                  </a:lnTo>
                  <a:lnTo>
                    <a:pt x="79413" y="5080"/>
                  </a:lnTo>
                  <a:lnTo>
                    <a:pt x="74676" y="5080"/>
                  </a:lnTo>
                  <a:lnTo>
                    <a:pt x="74104" y="6350"/>
                  </a:lnTo>
                  <a:lnTo>
                    <a:pt x="72923" y="6350"/>
                  </a:lnTo>
                  <a:lnTo>
                    <a:pt x="72161" y="7620"/>
                  </a:lnTo>
                  <a:lnTo>
                    <a:pt x="70294" y="7620"/>
                  </a:lnTo>
                  <a:lnTo>
                    <a:pt x="70040" y="8890"/>
                  </a:lnTo>
                  <a:lnTo>
                    <a:pt x="69329" y="8890"/>
                  </a:lnTo>
                  <a:lnTo>
                    <a:pt x="69011" y="9575"/>
                  </a:lnTo>
                  <a:lnTo>
                    <a:pt x="63563" y="9575"/>
                  </a:lnTo>
                  <a:lnTo>
                    <a:pt x="63563" y="8305"/>
                  </a:lnTo>
                  <a:lnTo>
                    <a:pt x="63169" y="8305"/>
                  </a:lnTo>
                  <a:lnTo>
                    <a:pt x="63169" y="7035"/>
                  </a:lnTo>
                  <a:lnTo>
                    <a:pt x="53771" y="7035"/>
                  </a:lnTo>
                  <a:lnTo>
                    <a:pt x="53771" y="8305"/>
                  </a:lnTo>
                  <a:lnTo>
                    <a:pt x="53073" y="8305"/>
                  </a:lnTo>
                  <a:lnTo>
                    <a:pt x="53073" y="9575"/>
                  </a:lnTo>
                  <a:lnTo>
                    <a:pt x="52870" y="9575"/>
                  </a:lnTo>
                  <a:lnTo>
                    <a:pt x="52870" y="10845"/>
                  </a:lnTo>
                  <a:lnTo>
                    <a:pt x="135242" y="10845"/>
                  </a:lnTo>
                  <a:lnTo>
                    <a:pt x="135242" y="9575"/>
                  </a:lnTo>
                  <a:close/>
                </a:path>
                <a:path w="201295" h="54610">
                  <a:moveTo>
                    <a:pt x="180759" y="10845"/>
                  </a:moveTo>
                  <a:lnTo>
                    <a:pt x="180581" y="10845"/>
                  </a:lnTo>
                  <a:lnTo>
                    <a:pt x="180581" y="9575"/>
                  </a:lnTo>
                  <a:lnTo>
                    <a:pt x="180200" y="9575"/>
                  </a:lnTo>
                  <a:lnTo>
                    <a:pt x="180022" y="8890"/>
                  </a:lnTo>
                  <a:lnTo>
                    <a:pt x="179603" y="8890"/>
                  </a:lnTo>
                  <a:lnTo>
                    <a:pt x="179628" y="7620"/>
                  </a:lnTo>
                  <a:lnTo>
                    <a:pt x="179832" y="6350"/>
                  </a:lnTo>
                  <a:lnTo>
                    <a:pt x="179819" y="5080"/>
                  </a:lnTo>
                  <a:lnTo>
                    <a:pt x="179400" y="5080"/>
                  </a:lnTo>
                  <a:lnTo>
                    <a:pt x="179158" y="3810"/>
                  </a:lnTo>
                  <a:lnTo>
                    <a:pt x="178701" y="3810"/>
                  </a:lnTo>
                  <a:lnTo>
                    <a:pt x="177533" y="5080"/>
                  </a:lnTo>
                  <a:lnTo>
                    <a:pt x="175590" y="5080"/>
                  </a:lnTo>
                  <a:lnTo>
                    <a:pt x="175298" y="6350"/>
                  </a:lnTo>
                  <a:lnTo>
                    <a:pt x="171691" y="6350"/>
                  </a:lnTo>
                  <a:lnTo>
                    <a:pt x="171526" y="7620"/>
                  </a:lnTo>
                  <a:lnTo>
                    <a:pt x="171005" y="7620"/>
                  </a:lnTo>
                  <a:lnTo>
                    <a:pt x="170459" y="8890"/>
                  </a:lnTo>
                  <a:lnTo>
                    <a:pt x="168592" y="8890"/>
                  </a:lnTo>
                  <a:lnTo>
                    <a:pt x="168465" y="9575"/>
                  </a:lnTo>
                  <a:lnTo>
                    <a:pt x="167665" y="9575"/>
                  </a:lnTo>
                  <a:lnTo>
                    <a:pt x="167665" y="10845"/>
                  </a:lnTo>
                  <a:lnTo>
                    <a:pt x="167487" y="10845"/>
                  </a:lnTo>
                  <a:lnTo>
                    <a:pt x="167487" y="12115"/>
                  </a:lnTo>
                  <a:lnTo>
                    <a:pt x="180759" y="12115"/>
                  </a:lnTo>
                  <a:lnTo>
                    <a:pt x="180759" y="10845"/>
                  </a:lnTo>
                  <a:close/>
                </a:path>
                <a:path w="201295" h="54610">
                  <a:moveTo>
                    <a:pt x="193548" y="22275"/>
                  </a:moveTo>
                  <a:lnTo>
                    <a:pt x="193344" y="22275"/>
                  </a:lnTo>
                  <a:lnTo>
                    <a:pt x="193344" y="21005"/>
                  </a:lnTo>
                  <a:lnTo>
                    <a:pt x="192201" y="21005"/>
                  </a:lnTo>
                  <a:lnTo>
                    <a:pt x="191833" y="20320"/>
                  </a:lnTo>
                  <a:lnTo>
                    <a:pt x="190665" y="20320"/>
                  </a:lnTo>
                  <a:lnTo>
                    <a:pt x="190423" y="19050"/>
                  </a:lnTo>
                  <a:lnTo>
                    <a:pt x="189890" y="19050"/>
                  </a:lnTo>
                  <a:lnTo>
                    <a:pt x="189433" y="17780"/>
                  </a:lnTo>
                  <a:lnTo>
                    <a:pt x="188645" y="17780"/>
                  </a:lnTo>
                  <a:lnTo>
                    <a:pt x="188137" y="16510"/>
                  </a:lnTo>
                  <a:lnTo>
                    <a:pt x="183362" y="16510"/>
                  </a:lnTo>
                  <a:lnTo>
                    <a:pt x="183108" y="15240"/>
                  </a:lnTo>
                  <a:lnTo>
                    <a:pt x="183121" y="16510"/>
                  </a:lnTo>
                  <a:lnTo>
                    <a:pt x="182880" y="15240"/>
                  </a:lnTo>
                  <a:lnTo>
                    <a:pt x="181698" y="15240"/>
                  </a:lnTo>
                  <a:lnTo>
                    <a:pt x="181457" y="13970"/>
                  </a:lnTo>
                  <a:lnTo>
                    <a:pt x="181076" y="13970"/>
                  </a:lnTo>
                  <a:lnTo>
                    <a:pt x="180873" y="12700"/>
                  </a:lnTo>
                  <a:lnTo>
                    <a:pt x="164452" y="12700"/>
                  </a:lnTo>
                  <a:lnTo>
                    <a:pt x="164350" y="13970"/>
                  </a:lnTo>
                  <a:lnTo>
                    <a:pt x="163728" y="13970"/>
                  </a:lnTo>
                  <a:lnTo>
                    <a:pt x="163372" y="12700"/>
                  </a:lnTo>
                  <a:lnTo>
                    <a:pt x="160756" y="12700"/>
                  </a:lnTo>
                  <a:lnTo>
                    <a:pt x="160591" y="13970"/>
                  </a:lnTo>
                  <a:lnTo>
                    <a:pt x="159639" y="15240"/>
                  </a:lnTo>
                  <a:lnTo>
                    <a:pt x="158813" y="15240"/>
                  </a:lnTo>
                  <a:lnTo>
                    <a:pt x="158610" y="13970"/>
                  </a:lnTo>
                  <a:lnTo>
                    <a:pt x="157988" y="13970"/>
                  </a:lnTo>
                  <a:lnTo>
                    <a:pt x="157949" y="12700"/>
                  </a:lnTo>
                  <a:lnTo>
                    <a:pt x="157581" y="12700"/>
                  </a:lnTo>
                  <a:lnTo>
                    <a:pt x="156972" y="11430"/>
                  </a:lnTo>
                  <a:lnTo>
                    <a:pt x="155155" y="11430"/>
                  </a:lnTo>
                  <a:lnTo>
                    <a:pt x="154698" y="10160"/>
                  </a:lnTo>
                  <a:lnTo>
                    <a:pt x="150202" y="10160"/>
                  </a:lnTo>
                  <a:lnTo>
                    <a:pt x="149707" y="8890"/>
                  </a:lnTo>
                  <a:lnTo>
                    <a:pt x="144411" y="8890"/>
                  </a:lnTo>
                  <a:lnTo>
                    <a:pt x="143370" y="10160"/>
                  </a:lnTo>
                  <a:lnTo>
                    <a:pt x="142341" y="10160"/>
                  </a:lnTo>
                  <a:lnTo>
                    <a:pt x="142252" y="11430"/>
                  </a:lnTo>
                  <a:lnTo>
                    <a:pt x="142100" y="12700"/>
                  </a:lnTo>
                  <a:lnTo>
                    <a:pt x="137388" y="12700"/>
                  </a:lnTo>
                  <a:lnTo>
                    <a:pt x="136055" y="11430"/>
                  </a:lnTo>
                  <a:lnTo>
                    <a:pt x="53454" y="11430"/>
                  </a:lnTo>
                  <a:lnTo>
                    <a:pt x="53746" y="12700"/>
                  </a:lnTo>
                  <a:lnTo>
                    <a:pt x="53771" y="13970"/>
                  </a:lnTo>
                  <a:lnTo>
                    <a:pt x="53733" y="15240"/>
                  </a:lnTo>
                  <a:lnTo>
                    <a:pt x="53911" y="16510"/>
                  </a:lnTo>
                  <a:lnTo>
                    <a:pt x="54686" y="17780"/>
                  </a:lnTo>
                  <a:lnTo>
                    <a:pt x="54889" y="17780"/>
                  </a:lnTo>
                  <a:lnTo>
                    <a:pt x="54889" y="19050"/>
                  </a:lnTo>
                  <a:lnTo>
                    <a:pt x="54838" y="20320"/>
                  </a:lnTo>
                  <a:lnTo>
                    <a:pt x="54406" y="20320"/>
                  </a:lnTo>
                  <a:lnTo>
                    <a:pt x="54190" y="21005"/>
                  </a:lnTo>
                  <a:lnTo>
                    <a:pt x="52031" y="21005"/>
                  </a:lnTo>
                  <a:lnTo>
                    <a:pt x="52031" y="22275"/>
                  </a:lnTo>
                  <a:lnTo>
                    <a:pt x="51650" y="22275"/>
                  </a:lnTo>
                  <a:lnTo>
                    <a:pt x="51650" y="23545"/>
                  </a:lnTo>
                  <a:lnTo>
                    <a:pt x="193548" y="23545"/>
                  </a:lnTo>
                  <a:lnTo>
                    <a:pt x="193548" y="22275"/>
                  </a:lnTo>
                  <a:close/>
                </a:path>
                <a:path w="201295" h="54610">
                  <a:moveTo>
                    <a:pt x="194144" y="26085"/>
                  </a:moveTo>
                  <a:lnTo>
                    <a:pt x="194106" y="25400"/>
                  </a:lnTo>
                  <a:lnTo>
                    <a:pt x="194119" y="24130"/>
                  </a:lnTo>
                  <a:lnTo>
                    <a:pt x="50495" y="24130"/>
                  </a:lnTo>
                  <a:lnTo>
                    <a:pt x="49911" y="25400"/>
                  </a:lnTo>
                  <a:lnTo>
                    <a:pt x="46418" y="25400"/>
                  </a:lnTo>
                  <a:lnTo>
                    <a:pt x="45999" y="26085"/>
                  </a:lnTo>
                  <a:lnTo>
                    <a:pt x="44831" y="26085"/>
                  </a:lnTo>
                  <a:lnTo>
                    <a:pt x="44831" y="27355"/>
                  </a:lnTo>
                  <a:lnTo>
                    <a:pt x="44767" y="28625"/>
                  </a:lnTo>
                  <a:lnTo>
                    <a:pt x="194081" y="28625"/>
                  </a:lnTo>
                  <a:lnTo>
                    <a:pt x="194081" y="27355"/>
                  </a:lnTo>
                  <a:lnTo>
                    <a:pt x="194144" y="26085"/>
                  </a:lnTo>
                  <a:close/>
                </a:path>
                <a:path w="201295" h="54610">
                  <a:moveTo>
                    <a:pt x="195389" y="31750"/>
                  </a:moveTo>
                  <a:lnTo>
                    <a:pt x="195148" y="30480"/>
                  </a:lnTo>
                  <a:lnTo>
                    <a:pt x="194589" y="30480"/>
                  </a:lnTo>
                  <a:lnTo>
                    <a:pt x="194513" y="29210"/>
                  </a:lnTo>
                  <a:lnTo>
                    <a:pt x="44196" y="29210"/>
                  </a:lnTo>
                  <a:lnTo>
                    <a:pt x="43967" y="30480"/>
                  </a:lnTo>
                  <a:lnTo>
                    <a:pt x="43942" y="31165"/>
                  </a:lnTo>
                  <a:lnTo>
                    <a:pt x="43649" y="31165"/>
                  </a:lnTo>
                  <a:lnTo>
                    <a:pt x="43649" y="32435"/>
                  </a:lnTo>
                  <a:lnTo>
                    <a:pt x="43192" y="32435"/>
                  </a:lnTo>
                  <a:lnTo>
                    <a:pt x="43192" y="33705"/>
                  </a:lnTo>
                  <a:lnTo>
                    <a:pt x="195160" y="33705"/>
                  </a:lnTo>
                  <a:lnTo>
                    <a:pt x="195160" y="32435"/>
                  </a:lnTo>
                  <a:lnTo>
                    <a:pt x="194995" y="32435"/>
                  </a:lnTo>
                  <a:lnTo>
                    <a:pt x="194995" y="31750"/>
                  </a:lnTo>
                  <a:lnTo>
                    <a:pt x="195389" y="31750"/>
                  </a:lnTo>
                  <a:close/>
                </a:path>
                <a:path w="201295" h="54610">
                  <a:moveTo>
                    <a:pt x="196253" y="45135"/>
                  </a:moveTo>
                  <a:lnTo>
                    <a:pt x="195249" y="45135"/>
                  </a:lnTo>
                  <a:lnTo>
                    <a:pt x="195249" y="43865"/>
                  </a:lnTo>
                  <a:lnTo>
                    <a:pt x="194348" y="43865"/>
                  </a:lnTo>
                  <a:lnTo>
                    <a:pt x="194348" y="42595"/>
                  </a:lnTo>
                  <a:lnTo>
                    <a:pt x="192595" y="42595"/>
                  </a:lnTo>
                  <a:lnTo>
                    <a:pt x="192570" y="41910"/>
                  </a:lnTo>
                  <a:lnTo>
                    <a:pt x="192138" y="40640"/>
                  </a:lnTo>
                  <a:lnTo>
                    <a:pt x="193802" y="40640"/>
                  </a:lnTo>
                  <a:lnTo>
                    <a:pt x="194106" y="39370"/>
                  </a:lnTo>
                  <a:lnTo>
                    <a:pt x="194322" y="39370"/>
                  </a:lnTo>
                  <a:lnTo>
                    <a:pt x="194360" y="38100"/>
                  </a:lnTo>
                  <a:lnTo>
                    <a:pt x="194233" y="36830"/>
                  </a:lnTo>
                  <a:lnTo>
                    <a:pt x="193611" y="36830"/>
                  </a:lnTo>
                  <a:lnTo>
                    <a:pt x="193852" y="35560"/>
                  </a:lnTo>
                  <a:lnTo>
                    <a:pt x="195249" y="35560"/>
                  </a:lnTo>
                  <a:lnTo>
                    <a:pt x="195414" y="34290"/>
                  </a:lnTo>
                  <a:lnTo>
                    <a:pt x="42252" y="34290"/>
                  </a:lnTo>
                  <a:lnTo>
                    <a:pt x="42100" y="35560"/>
                  </a:lnTo>
                  <a:lnTo>
                    <a:pt x="40716" y="35560"/>
                  </a:lnTo>
                  <a:lnTo>
                    <a:pt x="40068" y="36830"/>
                  </a:lnTo>
                  <a:lnTo>
                    <a:pt x="37630" y="36830"/>
                  </a:lnTo>
                  <a:lnTo>
                    <a:pt x="37261" y="35560"/>
                  </a:lnTo>
                  <a:lnTo>
                    <a:pt x="35166" y="35560"/>
                  </a:lnTo>
                  <a:lnTo>
                    <a:pt x="34785" y="36830"/>
                  </a:lnTo>
                  <a:lnTo>
                    <a:pt x="34239" y="36830"/>
                  </a:lnTo>
                  <a:lnTo>
                    <a:pt x="34099" y="38100"/>
                  </a:lnTo>
                  <a:lnTo>
                    <a:pt x="34010" y="39370"/>
                  </a:lnTo>
                  <a:lnTo>
                    <a:pt x="33413" y="39370"/>
                  </a:lnTo>
                  <a:lnTo>
                    <a:pt x="33185" y="40640"/>
                  </a:lnTo>
                  <a:lnTo>
                    <a:pt x="31991" y="40640"/>
                  </a:lnTo>
                  <a:lnTo>
                    <a:pt x="31267" y="41910"/>
                  </a:lnTo>
                  <a:lnTo>
                    <a:pt x="31127" y="41910"/>
                  </a:lnTo>
                  <a:lnTo>
                    <a:pt x="31051" y="42595"/>
                  </a:lnTo>
                  <a:lnTo>
                    <a:pt x="30594" y="42595"/>
                  </a:lnTo>
                  <a:lnTo>
                    <a:pt x="30594" y="43865"/>
                  </a:lnTo>
                  <a:lnTo>
                    <a:pt x="30619" y="45135"/>
                  </a:lnTo>
                  <a:lnTo>
                    <a:pt x="30657" y="46405"/>
                  </a:lnTo>
                  <a:lnTo>
                    <a:pt x="196253" y="46405"/>
                  </a:lnTo>
                  <a:lnTo>
                    <a:pt x="196253" y="45135"/>
                  </a:lnTo>
                  <a:close/>
                </a:path>
                <a:path w="201295" h="54610">
                  <a:moveTo>
                    <a:pt x="200393" y="50215"/>
                  </a:moveTo>
                  <a:lnTo>
                    <a:pt x="198374" y="50215"/>
                  </a:lnTo>
                  <a:lnTo>
                    <a:pt x="198374" y="48945"/>
                  </a:lnTo>
                  <a:lnTo>
                    <a:pt x="197777" y="48945"/>
                  </a:lnTo>
                  <a:lnTo>
                    <a:pt x="197675" y="48260"/>
                  </a:lnTo>
                  <a:lnTo>
                    <a:pt x="197332" y="48260"/>
                  </a:lnTo>
                  <a:lnTo>
                    <a:pt x="197319" y="46990"/>
                  </a:lnTo>
                  <a:lnTo>
                    <a:pt x="30784" y="46990"/>
                  </a:lnTo>
                  <a:lnTo>
                    <a:pt x="30746" y="48260"/>
                  </a:lnTo>
                  <a:lnTo>
                    <a:pt x="30492" y="48945"/>
                  </a:lnTo>
                  <a:lnTo>
                    <a:pt x="30175" y="48945"/>
                  </a:lnTo>
                  <a:lnTo>
                    <a:pt x="30175" y="50215"/>
                  </a:lnTo>
                  <a:lnTo>
                    <a:pt x="30099" y="51485"/>
                  </a:lnTo>
                  <a:lnTo>
                    <a:pt x="200393" y="51485"/>
                  </a:lnTo>
                  <a:lnTo>
                    <a:pt x="200393" y="50215"/>
                  </a:lnTo>
                  <a:close/>
                </a:path>
                <a:path w="201295" h="54610">
                  <a:moveTo>
                    <a:pt x="201028" y="53340"/>
                  </a:moveTo>
                  <a:lnTo>
                    <a:pt x="200545" y="53340"/>
                  </a:lnTo>
                  <a:lnTo>
                    <a:pt x="200723" y="52070"/>
                  </a:lnTo>
                  <a:lnTo>
                    <a:pt x="29743" y="52070"/>
                  </a:lnTo>
                  <a:lnTo>
                    <a:pt x="29286" y="53340"/>
                  </a:lnTo>
                  <a:lnTo>
                    <a:pt x="25565" y="53340"/>
                  </a:lnTo>
                  <a:lnTo>
                    <a:pt x="25006" y="54610"/>
                  </a:lnTo>
                  <a:lnTo>
                    <a:pt x="200748" y="54610"/>
                  </a:lnTo>
                  <a:lnTo>
                    <a:pt x="201028" y="5334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588"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BF5A389-22B3-A51F-A2FD-D5773E33992E}"/>
                </a:ext>
              </a:extLst>
            </p:cNvPr>
            <p:cNvSpPr/>
            <p:nvPr/>
          </p:nvSpPr>
          <p:spPr>
            <a:xfrm>
              <a:off x="4838166" y="3999356"/>
              <a:ext cx="267970" cy="162560"/>
            </a:xfrm>
            <a:custGeom>
              <a:avLst/>
              <a:gdLst/>
              <a:ahLst/>
              <a:cxnLst/>
              <a:rect l="l" t="t" r="r" b="b"/>
              <a:pathLst>
                <a:path w="267970" h="162560">
                  <a:moveTo>
                    <a:pt x="4178" y="161290"/>
                  </a:moveTo>
                  <a:lnTo>
                    <a:pt x="1409" y="161290"/>
                  </a:lnTo>
                  <a:lnTo>
                    <a:pt x="1409" y="162560"/>
                  </a:lnTo>
                  <a:lnTo>
                    <a:pt x="4178" y="162560"/>
                  </a:lnTo>
                  <a:lnTo>
                    <a:pt x="4178" y="161290"/>
                  </a:lnTo>
                  <a:close/>
                </a:path>
                <a:path w="267970" h="162560">
                  <a:moveTo>
                    <a:pt x="5067" y="158750"/>
                  </a:moveTo>
                  <a:lnTo>
                    <a:pt x="4813" y="158750"/>
                  </a:lnTo>
                  <a:lnTo>
                    <a:pt x="4813" y="157480"/>
                  </a:lnTo>
                  <a:lnTo>
                    <a:pt x="2476" y="157480"/>
                  </a:lnTo>
                  <a:lnTo>
                    <a:pt x="2476" y="156210"/>
                  </a:lnTo>
                  <a:lnTo>
                    <a:pt x="1168" y="156210"/>
                  </a:lnTo>
                  <a:lnTo>
                    <a:pt x="1168" y="157480"/>
                  </a:lnTo>
                  <a:lnTo>
                    <a:pt x="0" y="157480"/>
                  </a:lnTo>
                  <a:lnTo>
                    <a:pt x="0" y="158750"/>
                  </a:lnTo>
                  <a:lnTo>
                    <a:pt x="127" y="158750"/>
                  </a:lnTo>
                  <a:lnTo>
                    <a:pt x="127" y="160020"/>
                  </a:lnTo>
                  <a:lnTo>
                    <a:pt x="660" y="160020"/>
                  </a:lnTo>
                  <a:lnTo>
                    <a:pt x="660" y="161290"/>
                  </a:lnTo>
                  <a:lnTo>
                    <a:pt x="673" y="160020"/>
                  </a:lnTo>
                  <a:lnTo>
                    <a:pt x="5067" y="160020"/>
                  </a:lnTo>
                  <a:lnTo>
                    <a:pt x="5067" y="158750"/>
                  </a:lnTo>
                  <a:close/>
                </a:path>
                <a:path w="267970" h="162560">
                  <a:moveTo>
                    <a:pt x="244424" y="1270"/>
                  </a:moveTo>
                  <a:lnTo>
                    <a:pt x="243827" y="1270"/>
                  </a:lnTo>
                  <a:lnTo>
                    <a:pt x="243827" y="0"/>
                  </a:lnTo>
                  <a:lnTo>
                    <a:pt x="241223" y="0"/>
                  </a:lnTo>
                  <a:lnTo>
                    <a:pt x="241223" y="1270"/>
                  </a:lnTo>
                  <a:lnTo>
                    <a:pt x="239115" y="1270"/>
                  </a:lnTo>
                  <a:lnTo>
                    <a:pt x="239115" y="2540"/>
                  </a:lnTo>
                  <a:lnTo>
                    <a:pt x="244424" y="2540"/>
                  </a:lnTo>
                  <a:lnTo>
                    <a:pt x="244424" y="1270"/>
                  </a:lnTo>
                  <a:close/>
                </a:path>
                <a:path w="267970" h="162560">
                  <a:moveTo>
                    <a:pt x="267741" y="19634"/>
                  </a:moveTo>
                  <a:lnTo>
                    <a:pt x="267576" y="18364"/>
                  </a:lnTo>
                  <a:lnTo>
                    <a:pt x="267614" y="17094"/>
                  </a:lnTo>
                  <a:lnTo>
                    <a:pt x="267601" y="15824"/>
                  </a:lnTo>
                  <a:lnTo>
                    <a:pt x="267474" y="15824"/>
                  </a:lnTo>
                  <a:lnTo>
                    <a:pt x="267195" y="14554"/>
                  </a:lnTo>
                  <a:lnTo>
                    <a:pt x="266992" y="14554"/>
                  </a:lnTo>
                  <a:lnTo>
                    <a:pt x="266331" y="13284"/>
                  </a:lnTo>
                  <a:lnTo>
                    <a:pt x="265760" y="13284"/>
                  </a:lnTo>
                  <a:lnTo>
                    <a:pt x="265455" y="12014"/>
                  </a:lnTo>
                  <a:lnTo>
                    <a:pt x="264782" y="12014"/>
                  </a:lnTo>
                  <a:lnTo>
                    <a:pt x="264452" y="10744"/>
                  </a:lnTo>
                  <a:lnTo>
                    <a:pt x="264375" y="9474"/>
                  </a:lnTo>
                  <a:lnTo>
                    <a:pt x="264198" y="9474"/>
                  </a:lnTo>
                  <a:lnTo>
                    <a:pt x="264007" y="8204"/>
                  </a:lnTo>
                  <a:lnTo>
                    <a:pt x="263474" y="8204"/>
                  </a:lnTo>
                  <a:lnTo>
                    <a:pt x="262839" y="6934"/>
                  </a:lnTo>
                  <a:lnTo>
                    <a:pt x="261188" y="6934"/>
                  </a:lnTo>
                  <a:lnTo>
                    <a:pt x="260743" y="5664"/>
                  </a:lnTo>
                  <a:lnTo>
                    <a:pt x="257784" y="5664"/>
                  </a:lnTo>
                  <a:lnTo>
                    <a:pt x="257619" y="4394"/>
                  </a:lnTo>
                  <a:lnTo>
                    <a:pt x="257581" y="3124"/>
                  </a:lnTo>
                  <a:lnTo>
                    <a:pt x="257441" y="3124"/>
                  </a:lnTo>
                  <a:lnTo>
                    <a:pt x="257187" y="1854"/>
                  </a:lnTo>
                  <a:lnTo>
                    <a:pt x="254914" y="1854"/>
                  </a:lnTo>
                  <a:lnTo>
                    <a:pt x="254673" y="3124"/>
                  </a:lnTo>
                  <a:lnTo>
                    <a:pt x="251206" y="3124"/>
                  </a:lnTo>
                  <a:lnTo>
                    <a:pt x="250913" y="4394"/>
                  </a:lnTo>
                  <a:lnTo>
                    <a:pt x="247662" y="4394"/>
                  </a:lnTo>
                  <a:lnTo>
                    <a:pt x="246951" y="3124"/>
                  </a:lnTo>
                  <a:lnTo>
                    <a:pt x="237236" y="3124"/>
                  </a:lnTo>
                  <a:lnTo>
                    <a:pt x="236689" y="4394"/>
                  </a:lnTo>
                  <a:lnTo>
                    <a:pt x="236194" y="4394"/>
                  </a:lnTo>
                  <a:lnTo>
                    <a:pt x="235331" y="5664"/>
                  </a:lnTo>
                  <a:lnTo>
                    <a:pt x="235077" y="5664"/>
                  </a:lnTo>
                  <a:lnTo>
                    <a:pt x="235419" y="6934"/>
                  </a:lnTo>
                  <a:lnTo>
                    <a:pt x="235635" y="6934"/>
                  </a:lnTo>
                  <a:lnTo>
                    <a:pt x="236232" y="8204"/>
                  </a:lnTo>
                  <a:lnTo>
                    <a:pt x="236918" y="8204"/>
                  </a:lnTo>
                  <a:lnTo>
                    <a:pt x="237261" y="9474"/>
                  </a:lnTo>
                  <a:lnTo>
                    <a:pt x="237782" y="9474"/>
                  </a:lnTo>
                  <a:lnTo>
                    <a:pt x="238099" y="10744"/>
                  </a:lnTo>
                  <a:lnTo>
                    <a:pt x="238277" y="10744"/>
                  </a:lnTo>
                  <a:lnTo>
                    <a:pt x="238137" y="12014"/>
                  </a:lnTo>
                  <a:lnTo>
                    <a:pt x="237617" y="12014"/>
                  </a:lnTo>
                  <a:lnTo>
                    <a:pt x="236943" y="13284"/>
                  </a:lnTo>
                  <a:lnTo>
                    <a:pt x="236296" y="13284"/>
                  </a:lnTo>
                  <a:lnTo>
                    <a:pt x="235927" y="14554"/>
                  </a:lnTo>
                  <a:lnTo>
                    <a:pt x="236359" y="15824"/>
                  </a:lnTo>
                  <a:lnTo>
                    <a:pt x="239915" y="15824"/>
                  </a:lnTo>
                  <a:lnTo>
                    <a:pt x="240372" y="17094"/>
                  </a:lnTo>
                  <a:lnTo>
                    <a:pt x="240512" y="17094"/>
                  </a:lnTo>
                  <a:lnTo>
                    <a:pt x="240385" y="18364"/>
                  </a:lnTo>
                  <a:lnTo>
                    <a:pt x="239204" y="18364"/>
                  </a:lnTo>
                  <a:lnTo>
                    <a:pt x="239052" y="19634"/>
                  </a:lnTo>
                  <a:lnTo>
                    <a:pt x="267741" y="196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588"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1DBC4F78-CF4E-2F6F-59A8-A36A62DB9FEE}"/>
                </a:ext>
              </a:extLst>
            </p:cNvPr>
            <p:cNvSpPr/>
            <p:nvPr/>
          </p:nvSpPr>
          <p:spPr>
            <a:xfrm>
              <a:off x="4838075" y="3998683"/>
              <a:ext cx="382270" cy="165100"/>
            </a:xfrm>
            <a:custGeom>
              <a:avLst/>
              <a:gdLst/>
              <a:ahLst/>
              <a:cxnLst/>
              <a:rect l="l" t="t" r="r" b="b"/>
              <a:pathLst>
                <a:path w="382270" h="165100">
                  <a:moveTo>
                    <a:pt x="267842" y="19723"/>
                  </a:moveTo>
                  <a:close/>
                </a:path>
                <a:path w="382270" h="165100">
                  <a:moveTo>
                    <a:pt x="5194" y="159702"/>
                  </a:moveTo>
                  <a:lnTo>
                    <a:pt x="4965" y="158864"/>
                  </a:lnTo>
                  <a:lnTo>
                    <a:pt x="4686" y="158343"/>
                  </a:lnTo>
                  <a:lnTo>
                    <a:pt x="4406" y="158102"/>
                  </a:lnTo>
                  <a:lnTo>
                    <a:pt x="3657" y="157784"/>
                  </a:lnTo>
                  <a:lnTo>
                    <a:pt x="2933" y="157670"/>
                  </a:lnTo>
                  <a:lnTo>
                    <a:pt x="2730" y="157606"/>
                  </a:lnTo>
                  <a:lnTo>
                    <a:pt x="2552" y="157505"/>
                  </a:lnTo>
                  <a:lnTo>
                    <a:pt x="2298" y="157429"/>
                  </a:lnTo>
                  <a:lnTo>
                    <a:pt x="2031" y="157429"/>
                  </a:lnTo>
                  <a:lnTo>
                    <a:pt x="1828" y="157441"/>
                  </a:lnTo>
                  <a:lnTo>
                    <a:pt x="1549" y="157441"/>
                  </a:lnTo>
                  <a:lnTo>
                    <a:pt x="1358" y="157467"/>
                  </a:lnTo>
                  <a:lnTo>
                    <a:pt x="1028" y="157619"/>
                  </a:lnTo>
                  <a:lnTo>
                    <a:pt x="749" y="157835"/>
                  </a:lnTo>
                  <a:lnTo>
                    <a:pt x="469" y="158127"/>
                  </a:lnTo>
                  <a:lnTo>
                    <a:pt x="266" y="158394"/>
                  </a:lnTo>
                  <a:lnTo>
                    <a:pt x="114" y="158762"/>
                  </a:lnTo>
                  <a:lnTo>
                    <a:pt x="12" y="159105"/>
                  </a:lnTo>
                  <a:lnTo>
                    <a:pt x="0" y="159435"/>
                  </a:lnTo>
                  <a:lnTo>
                    <a:pt x="63" y="159626"/>
                  </a:lnTo>
                  <a:lnTo>
                    <a:pt x="266" y="160108"/>
                  </a:lnTo>
                  <a:lnTo>
                    <a:pt x="380" y="160464"/>
                  </a:lnTo>
                  <a:lnTo>
                    <a:pt x="469" y="160718"/>
                  </a:lnTo>
                  <a:lnTo>
                    <a:pt x="584" y="161048"/>
                  </a:lnTo>
                  <a:lnTo>
                    <a:pt x="711" y="161251"/>
                  </a:lnTo>
                  <a:lnTo>
                    <a:pt x="1320" y="162140"/>
                  </a:lnTo>
                  <a:lnTo>
                    <a:pt x="1498" y="162559"/>
                  </a:lnTo>
                  <a:lnTo>
                    <a:pt x="3581" y="162674"/>
                  </a:lnTo>
                  <a:lnTo>
                    <a:pt x="3860" y="162699"/>
                  </a:lnTo>
                  <a:lnTo>
                    <a:pt x="4178" y="162712"/>
                  </a:lnTo>
                  <a:lnTo>
                    <a:pt x="4356" y="162445"/>
                  </a:lnTo>
                  <a:lnTo>
                    <a:pt x="4635" y="162153"/>
                  </a:lnTo>
                  <a:lnTo>
                    <a:pt x="4876" y="161747"/>
                  </a:lnTo>
                  <a:lnTo>
                    <a:pt x="5092" y="161277"/>
                  </a:lnTo>
                  <a:lnTo>
                    <a:pt x="5257" y="160756"/>
                  </a:lnTo>
                  <a:lnTo>
                    <a:pt x="5295" y="160362"/>
                  </a:lnTo>
                  <a:lnTo>
                    <a:pt x="5194" y="159702"/>
                  </a:lnTo>
                  <a:close/>
                </a:path>
                <a:path w="382270" h="165100">
                  <a:moveTo>
                    <a:pt x="382231" y="97027"/>
                  </a:moveTo>
                  <a:lnTo>
                    <a:pt x="382015" y="96862"/>
                  </a:lnTo>
                  <a:lnTo>
                    <a:pt x="381723" y="96926"/>
                  </a:lnTo>
                  <a:lnTo>
                    <a:pt x="381495" y="97129"/>
                  </a:lnTo>
                  <a:lnTo>
                    <a:pt x="381152" y="97116"/>
                  </a:lnTo>
                  <a:lnTo>
                    <a:pt x="380911" y="97408"/>
                  </a:lnTo>
                  <a:lnTo>
                    <a:pt x="380695" y="97408"/>
                  </a:lnTo>
                  <a:lnTo>
                    <a:pt x="380669" y="97180"/>
                  </a:lnTo>
                  <a:lnTo>
                    <a:pt x="380199" y="97726"/>
                  </a:lnTo>
                  <a:lnTo>
                    <a:pt x="379856" y="97751"/>
                  </a:lnTo>
                  <a:lnTo>
                    <a:pt x="379679" y="97459"/>
                  </a:lnTo>
                  <a:lnTo>
                    <a:pt x="379564" y="97332"/>
                  </a:lnTo>
                  <a:lnTo>
                    <a:pt x="379285" y="97472"/>
                  </a:lnTo>
                  <a:lnTo>
                    <a:pt x="379107" y="97535"/>
                  </a:lnTo>
                  <a:lnTo>
                    <a:pt x="378663" y="97231"/>
                  </a:lnTo>
                  <a:lnTo>
                    <a:pt x="378599" y="96977"/>
                  </a:lnTo>
                  <a:lnTo>
                    <a:pt x="378409" y="96900"/>
                  </a:lnTo>
                  <a:lnTo>
                    <a:pt x="378294" y="97116"/>
                  </a:lnTo>
                  <a:lnTo>
                    <a:pt x="378307" y="97269"/>
                  </a:lnTo>
                  <a:lnTo>
                    <a:pt x="378447" y="97650"/>
                  </a:lnTo>
                  <a:lnTo>
                    <a:pt x="378447" y="97789"/>
                  </a:lnTo>
                  <a:lnTo>
                    <a:pt x="378358" y="98082"/>
                  </a:lnTo>
                  <a:lnTo>
                    <a:pt x="378142" y="98120"/>
                  </a:lnTo>
                  <a:lnTo>
                    <a:pt x="378117" y="97802"/>
                  </a:lnTo>
                  <a:lnTo>
                    <a:pt x="377812" y="97637"/>
                  </a:lnTo>
                  <a:lnTo>
                    <a:pt x="377672" y="97637"/>
                  </a:lnTo>
                  <a:lnTo>
                    <a:pt x="377494" y="97701"/>
                  </a:lnTo>
                  <a:lnTo>
                    <a:pt x="377316" y="97650"/>
                  </a:lnTo>
                  <a:lnTo>
                    <a:pt x="377278" y="97497"/>
                  </a:lnTo>
                  <a:lnTo>
                    <a:pt x="377329" y="97332"/>
                  </a:lnTo>
                  <a:lnTo>
                    <a:pt x="377304" y="97167"/>
                  </a:lnTo>
                  <a:lnTo>
                    <a:pt x="376821" y="96532"/>
                  </a:lnTo>
                  <a:lnTo>
                    <a:pt x="376275" y="96532"/>
                  </a:lnTo>
                  <a:lnTo>
                    <a:pt x="376072" y="96494"/>
                  </a:lnTo>
                  <a:lnTo>
                    <a:pt x="375577" y="96697"/>
                  </a:lnTo>
                  <a:lnTo>
                    <a:pt x="375373" y="96710"/>
                  </a:lnTo>
                  <a:lnTo>
                    <a:pt x="375234" y="96646"/>
                  </a:lnTo>
                  <a:lnTo>
                    <a:pt x="375272" y="96519"/>
                  </a:lnTo>
                  <a:lnTo>
                    <a:pt x="375373" y="96354"/>
                  </a:lnTo>
                  <a:lnTo>
                    <a:pt x="375221" y="96291"/>
                  </a:lnTo>
                  <a:lnTo>
                    <a:pt x="374688" y="96329"/>
                  </a:lnTo>
                  <a:lnTo>
                    <a:pt x="374497" y="96481"/>
                  </a:lnTo>
                  <a:lnTo>
                    <a:pt x="374421" y="96761"/>
                  </a:lnTo>
                  <a:lnTo>
                    <a:pt x="374218" y="96850"/>
                  </a:lnTo>
                  <a:lnTo>
                    <a:pt x="373926" y="96812"/>
                  </a:lnTo>
                  <a:lnTo>
                    <a:pt x="373773" y="96685"/>
                  </a:lnTo>
                  <a:lnTo>
                    <a:pt x="373748" y="96494"/>
                  </a:lnTo>
                  <a:lnTo>
                    <a:pt x="373799" y="96291"/>
                  </a:lnTo>
                  <a:lnTo>
                    <a:pt x="373646" y="96075"/>
                  </a:lnTo>
                  <a:lnTo>
                    <a:pt x="373316" y="95986"/>
                  </a:lnTo>
                  <a:lnTo>
                    <a:pt x="373227" y="95808"/>
                  </a:lnTo>
                  <a:lnTo>
                    <a:pt x="373291" y="95669"/>
                  </a:lnTo>
                  <a:lnTo>
                    <a:pt x="373976" y="95542"/>
                  </a:lnTo>
                  <a:lnTo>
                    <a:pt x="374205" y="95275"/>
                  </a:lnTo>
                  <a:lnTo>
                    <a:pt x="374154" y="95122"/>
                  </a:lnTo>
                  <a:lnTo>
                    <a:pt x="374053" y="94640"/>
                  </a:lnTo>
                  <a:lnTo>
                    <a:pt x="373887" y="94348"/>
                  </a:lnTo>
                  <a:lnTo>
                    <a:pt x="373786" y="94221"/>
                  </a:lnTo>
                  <a:lnTo>
                    <a:pt x="373354" y="94157"/>
                  </a:lnTo>
                  <a:lnTo>
                    <a:pt x="373125" y="94297"/>
                  </a:lnTo>
                  <a:lnTo>
                    <a:pt x="372579" y="94322"/>
                  </a:lnTo>
                  <a:lnTo>
                    <a:pt x="372503" y="94056"/>
                  </a:lnTo>
                  <a:lnTo>
                    <a:pt x="372567" y="93560"/>
                  </a:lnTo>
                  <a:lnTo>
                    <a:pt x="372529" y="93319"/>
                  </a:lnTo>
                  <a:lnTo>
                    <a:pt x="372173" y="93383"/>
                  </a:lnTo>
                  <a:lnTo>
                    <a:pt x="371982" y="93370"/>
                  </a:lnTo>
                  <a:lnTo>
                    <a:pt x="371906" y="93129"/>
                  </a:lnTo>
                  <a:lnTo>
                    <a:pt x="372097" y="92722"/>
                  </a:lnTo>
                  <a:lnTo>
                    <a:pt x="372109" y="92595"/>
                  </a:lnTo>
                  <a:lnTo>
                    <a:pt x="371982" y="92532"/>
                  </a:lnTo>
                  <a:lnTo>
                    <a:pt x="371741" y="92659"/>
                  </a:lnTo>
                  <a:lnTo>
                    <a:pt x="371538" y="92760"/>
                  </a:lnTo>
                  <a:lnTo>
                    <a:pt x="371297" y="92582"/>
                  </a:lnTo>
                  <a:lnTo>
                    <a:pt x="371233" y="92443"/>
                  </a:lnTo>
                  <a:lnTo>
                    <a:pt x="371246" y="92290"/>
                  </a:lnTo>
                  <a:lnTo>
                    <a:pt x="371614" y="91947"/>
                  </a:lnTo>
                  <a:lnTo>
                    <a:pt x="371665" y="91770"/>
                  </a:lnTo>
                  <a:lnTo>
                    <a:pt x="371513" y="91554"/>
                  </a:lnTo>
                  <a:lnTo>
                    <a:pt x="371411" y="91376"/>
                  </a:lnTo>
                  <a:lnTo>
                    <a:pt x="371538" y="90995"/>
                  </a:lnTo>
                  <a:lnTo>
                    <a:pt x="371411" y="90843"/>
                  </a:lnTo>
                  <a:lnTo>
                    <a:pt x="371144" y="90868"/>
                  </a:lnTo>
                  <a:lnTo>
                    <a:pt x="370916" y="90931"/>
                  </a:lnTo>
                  <a:lnTo>
                    <a:pt x="370751" y="91135"/>
                  </a:lnTo>
                  <a:lnTo>
                    <a:pt x="370839" y="91376"/>
                  </a:lnTo>
                  <a:lnTo>
                    <a:pt x="370966" y="91579"/>
                  </a:lnTo>
                  <a:lnTo>
                    <a:pt x="371043" y="92062"/>
                  </a:lnTo>
                  <a:lnTo>
                    <a:pt x="371017" y="92201"/>
                  </a:lnTo>
                  <a:lnTo>
                    <a:pt x="370725" y="92341"/>
                  </a:lnTo>
                  <a:lnTo>
                    <a:pt x="370306" y="92214"/>
                  </a:lnTo>
                  <a:lnTo>
                    <a:pt x="370128" y="92341"/>
                  </a:lnTo>
                  <a:lnTo>
                    <a:pt x="369862" y="92405"/>
                  </a:lnTo>
                  <a:lnTo>
                    <a:pt x="369684" y="92379"/>
                  </a:lnTo>
                  <a:lnTo>
                    <a:pt x="369544" y="92341"/>
                  </a:lnTo>
                  <a:lnTo>
                    <a:pt x="369303" y="91859"/>
                  </a:lnTo>
                  <a:lnTo>
                    <a:pt x="369354" y="91719"/>
                  </a:lnTo>
                  <a:lnTo>
                    <a:pt x="369455" y="91465"/>
                  </a:lnTo>
                  <a:lnTo>
                    <a:pt x="369328" y="91300"/>
                  </a:lnTo>
                  <a:lnTo>
                    <a:pt x="369112" y="91198"/>
                  </a:lnTo>
                  <a:lnTo>
                    <a:pt x="369036" y="91058"/>
                  </a:lnTo>
                  <a:lnTo>
                    <a:pt x="368998" y="90741"/>
                  </a:lnTo>
                  <a:lnTo>
                    <a:pt x="368299" y="90182"/>
                  </a:lnTo>
                  <a:lnTo>
                    <a:pt x="368084" y="90220"/>
                  </a:lnTo>
                  <a:lnTo>
                    <a:pt x="367804" y="90385"/>
                  </a:lnTo>
                  <a:lnTo>
                    <a:pt x="367677" y="90487"/>
                  </a:lnTo>
                  <a:lnTo>
                    <a:pt x="367461" y="90500"/>
                  </a:lnTo>
                  <a:lnTo>
                    <a:pt x="367169" y="90360"/>
                  </a:lnTo>
                  <a:lnTo>
                    <a:pt x="366890" y="90182"/>
                  </a:lnTo>
                  <a:lnTo>
                    <a:pt x="366674" y="90106"/>
                  </a:lnTo>
                  <a:lnTo>
                    <a:pt x="366344" y="89712"/>
                  </a:lnTo>
                  <a:lnTo>
                    <a:pt x="366128" y="89369"/>
                  </a:lnTo>
                  <a:lnTo>
                    <a:pt x="365950" y="89712"/>
                  </a:lnTo>
                  <a:lnTo>
                    <a:pt x="365671" y="89801"/>
                  </a:lnTo>
                  <a:lnTo>
                    <a:pt x="365518" y="89725"/>
                  </a:lnTo>
                  <a:lnTo>
                    <a:pt x="365493" y="89585"/>
                  </a:lnTo>
                  <a:lnTo>
                    <a:pt x="365505" y="89268"/>
                  </a:lnTo>
                  <a:lnTo>
                    <a:pt x="365137" y="89420"/>
                  </a:lnTo>
                  <a:lnTo>
                    <a:pt x="365010" y="89331"/>
                  </a:lnTo>
                  <a:lnTo>
                    <a:pt x="365036" y="89192"/>
                  </a:lnTo>
                  <a:lnTo>
                    <a:pt x="365353" y="88836"/>
                  </a:lnTo>
                  <a:lnTo>
                    <a:pt x="365378" y="88671"/>
                  </a:lnTo>
                  <a:lnTo>
                    <a:pt x="365124" y="88455"/>
                  </a:lnTo>
                  <a:lnTo>
                    <a:pt x="365061" y="88303"/>
                  </a:lnTo>
                  <a:lnTo>
                    <a:pt x="365074" y="88099"/>
                  </a:lnTo>
                  <a:lnTo>
                    <a:pt x="365302" y="87858"/>
                  </a:lnTo>
                  <a:lnTo>
                    <a:pt x="365328" y="87718"/>
                  </a:lnTo>
                  <a:lnTo>
                    <a:pt x="365137" y="87502"/>
                  </a:lnTo>
                  <a:lnTo>
                    <a:pt x="365010" y="87477"/>
                  </a:lnTo>
                  <a:lnTo>
                    <a:pt x="364883" y="87452"/>
                  </a:lnTo>
                  <a:lnTo>
                    <a:pt x="364616" y="87071"/>
                  </a:lnTo>
                  <a:lnTo>
                    <a:pt x="364566" y="86804"/>
                  </a:lnTo>
                  <a:lnTo>
                    <a:pt x="364324" y="86550"/>
                  </a:lnTo>
                  <a:lnTo>
                    <a:pt x="364210" y="86156"/>
                  </a:lnTo>
                  <a:lnTo>
                    <a:pt x="364197" y="85839"/>
                  </a:lnTo>
                  <a:lnTo>
                    <a:pt x="363766" y="85648"/>
                  </a:lnTo>
                  <a:lnTo>
                    <a:pt x="363423" y="85356"/>
                  </a:lnTo>
                  <a:lnTo>
                    <a:pt x="363385" y="85191"/>
                  </a:lnTo>
                  <a:lnTo>
                    <a:pt x="363651" y="84861"/>
                  </a:lnTo>
                  <a:lnTo>
                    <a:pt x="363969" y="84670"/>
                  </a:lnTo>
                  <a:lnTo>
                    <a:pt x="363994" y="84416"/>
                  </a:lnTo>
                  <a:lnTo>
                    <a:pt x="364096" y="84188"/>
                  </a:lnTo>
                  <a:lnTo>
                    <a:pt x="364388" y="84061"/>
                  </a:lnTo>
                  <a:lnTo>
                    <a:pt x="364439" y="83870"/>
                  </a:lnTo>
                  <a:lnTo>
                    <a:pt x="364185" y="83832"/>
                  </a:lnTo>
                  <a:lnTo>
                    <a:pt x="363702" y="84035"/>
                  </a:lnTo>
                  <a:lnTo>
                    <a:pt x="363562" y="84010"/>
                  </a:lnTo>
                  <a:lnTo>
                    <a:pt x="363334" y="83819"/>
                  </a:lnTo>
                  <a:lnTo>
                    <a:pt x="363435" y="83616"/>
                  </a:lnTo>
                  <a:lnTo>
                    <a:pt x="363816" y="83350"/>
                  </a:lnTo>
                  <a:lnTo>
                    <a:pt x="363816" y="83210"/>
                  </a:lnTo>
                  <a:lnTo>
                    <a:pt x="363550" y="83172"/>
                  </a:lnTo>
                  <a:lnTo>
                    <a:pt x="363397" y="83286"/>
                  </a:lnTo>
                  <a:lnTo>
                    <a:pt x="363245" y="83273"/>
                  </a:lnTo>
                  <a:lnTo>
                    <a:pt x="363054" y="83121"/>
                  </a:lnTo>
                  <a:lnTo>
                    <a:pt x="363067" y="82905"/>
                  </a:lnTo>
                  <a:lnTo>
                    <a:pt x="362991" y="82588"/>
                  </a:lnTo>
                  <a:lnTo>
                    <a:pt x="362546" y="82511"/>
                  </a:lnTo>
                  <a:lnTo>
                    <a:pt x="362254" y="82130"/>
                  </a:lnTo>
                  <a:lnTo>
                    <a:pt x="361924" y="82067"/>
                  </a:lnTo>
                  <a:lnTo>
                    <a:pt x="361784" y="82003"/>
                  </a:lnTo>
                  <a:lnTo>
                    <a:pt x="361695" y="81826"/>
                  </a:lnTo>
                  <a:lnTo>
                    <a:pt x="361581" y="81686"/>
                  </a:lnTo>
                  <a:lnTo>
                    <a:pt x="361226" y="81610"/>
                  </a:lnTo>
                  <a:lnTo>
                    <a:pt x="361099" y="81572"/>
                  </a:lnTo>
                  <a:lnTo>
                    <a:pt x="361035" y="81254"/>
                  </a:lnTo>
                  <a:lnTo>
                    <a:pt x="360946" y="81064"/>
                  </a:lnTo>
                  <a:lnTo>
                    <a:pt x="360679" y="80670"/>
                  </a:lnTo>
                  <a:lnTo>
                    <a:pt x="360540" y="80632"/>
                  </a:lnTo>
                  <a:lnTo>
                    <a:pt x="360273" y="81038"/>
                  </a:lnTo>
                  <a:lnTo>
                    <a:pt x="360133" y="81216"/>
                  </a:lnTo>
                  <a:lnTo>
                    <a:pt x="359879" y="81165"/>
                  </a:lnTo>
                  <a:lnTo>
                    <a:pt x="359829" y="80987"/>
                  </a:lnTo>
                  <a:lnTo>
                    <a:pt x="359981" y="80416"/>
                  </a:lnTo>
                  <a:lnTo>
                    <a:pt x="359930" y="79933"/>
                  </a:lnTo>
                  <a:lnTo>
                    <a:pt x="359638" y="79667"/>
                  </a:lnTo>
                  <a:lnTo>
                    <a:pt x="359498" y="79578"/>
                  </a:lnTo>
                  <a:lnTo>
                    <a:pt x="359359" y="79286"/>
                  </a:lnTo>
                  <a:lnTo>
                    <a:pt x="359270" y="79006"/>
                  </a:lnTo>
                  <a:lnTo>
                    <a:pt x="359016" y="78955"/>
                  </a:lnTo>
                  <a:lnTo>
                    <a:pt x="358876" y="78905"/>
                  </a:lnTo>
                  <a:lnTo>
                    <a:pt x="358901" y="78714"/>
                  </a:lnTo>
                  <a:lnTo>
                    <a:pt x="359079" y="78409"/>
                  </a:lnTo>
                  <a:lnTo>
                    <a:pt x="359092" y="78270"/>
                  </a:lnTo>
                  <a:lnTo>
                    <a:pt x="358749" y="78092"/>
                  </a:lnTo>
                  <a:lnTo>
                    <a:pt x="358622" y="77952"/>
                  </a:lnTo>
                  <a:lnTo>
                    <a:pt x="358724" y="77787"/>
                  </a:lnTo>
                  <a:lnTo>
                    <a:pt x="359333" y="77660"/>
                  </a:lnTo>
                  <a:lnTo>
                    <a:pt x="359321" y="77508"/>
                  </a:lnTo>
                  <a:lnTo>
                    <a:pt x="359105" y="77482"/>
                  </a:lnTo>
                  <a:lnTo>
                    <a:pt x="358927" y="77393"/>
                  </a:lnTo>
                  <a:lnTo>
                    <a:pt x="358889" y="77266"/>
                  </a:lnTo>
                  <a:lnTo>
                    <a:pt x="358863" y="77228"/>
                  </a:lnTo>
                  <a:lnTo>
                    <a:pt x="358838" y="77101"/>
                  </a:lnTo>
                  <a:lnTo>
                    <a:pt x="358825" y="76669"/>
                  </a:lnTo>
                  <a:lnTo>
                    <a:pt x="358724" y="76466"/>
                  </a:lnTo>
                  <a:lnTo>
                    <a:pt x="358330" y="76288"/>
                  </a:lnTo>
                  <a:lnTo>
                    <a:pt x="358165" y="76212"/>
                  </a:lnTo>
                  <a:lnTo>
                    <a:pt x="357962" y="75768"/>
                  </a:lnTo>
                  <a:lnTo>
                    <a:pt x="357835" y="75577"/>
                  </a:lnTo>
                  <a:lnTo>
                    <a:pt x="357365" y="75336"/>
                  </a:lnTo>
                  <a:lnTo>
                    <a:pt x="357200" y="75082"/>
                  </a:lnTo>
                  <a:lnTo>
                    <a:pt x="356857" y="75056"/>
                  </a:lnTo>
                  <a:lnTo>
                    <a:pt x="356704" y="74955"/>
                  </a:lnTo>
                  <a:lnTo>
                    <a:pt x="356666" y="74815"/>
                  </a:lnTo>
                  <a:lnTo>
                    <a:pt x="356527" y="74701"/>
                  </a:lnTo>
                  <a:lnTo>
                    <a:pt x="356374" y="74764"/>
                  </a:lnTo>
                  <a:lnTo>
                    <a:pt x="356336" y="74929"/>
                  </a:lnTo>
                  <a:lnTo>
                    <a:pt x="356349" y="75374"/>
                  </a:lnTo>
                  <a:lnTo>
                    <a:pt x="356234" y="75666"/>
                  </a:lnTo>
                  <a:lnTo>
                    <a:pt x="356044" y="75628"/>
                  </a:lnTo>
                  <a:lnTo>
                    <a:pt x="355955" y="75374"/>
                  </a:lnTo>
                  <a:lnTo>
                    <a:pt x="356031" y="75196"/>
                  </a:lnTo>
                  <a:lnTo>
                    <a:pt x="356019" y="74993"/>
                  </a:lnTo>
                  <a:lnTo>
                    <a:pt x="355866" y="74815"/>
                  </a:lnTo>
                  <a:lnTo>
                    <a:pt x="355726" y="74714"/>
                  </a:lnTo>
                  <a:lnTo>
                    <a:pt x="355371" y="74612"/>
                  </a:lnTo>
                  <a:lnTo>
                    <a:pt x="355333" y="74409"/>
                  </a:lnTo>
                  <a:lnTo>
                    <a:pt x="355650" y="74117"/>
                  </a:lnTo>
                  <a:lnTo>
                    <a:pt x="355536" y="73977"/>
                  </a:lnTo>
                  <a:lnTo>
                    <a:pt x="354939" y="73990"/>
                  </a:lnTo>
                  <a:lnTo>
                    <a:pt x="354799" y="73913"/>
                  </a:lnTo>
                  <a:lnTo>
                    <a:pt x="354622" y="73647"/>
                  </a:lnTo>
                  <a:lnTo>
                    <a:pt x="354596" y="73494"/>
                  </a:lnTo>
                  <a:lnTo>
                    <a:pt x="354825" y="73355"/>
                  </a:lnTo>
                  <a:lnTo>
                    <a:pt x="355130" y="73393"/>
                  </a:lnTo>
                  <a:lnTo>
                    <a:pt x="355231" y="73253"/>
                  </a:lnTo>
                  <a:lnTo>
                    <a:pt x="355041" y="73151"/>
                  </a:lnTo>
                  <a:lnTo>
                    <a:pt x="354863" y="73050"/>
                  </a:lnTo>
                  <a:lnTo>
                    <a:pt x="354812" y="72834"/>
                  </a:lnTo>
                  <a:lnTo>
                    <a:pt x="355282" y="72796"/>
                  </a:lnTo>
                  <a:lnTo>
                    <a:pt x="355904" y="72186"/>
                  </a:lnTo>
                  <a:lnTo>
                    <a:pt x="356031" y="71932"/>
                  </a:lnTo>
                  <a:lnTo>
                    <a:pt x="355688" y="71767"/>
                  </a:lnTo>
                  <a:lnTo>
                    <a:pt x="355422" y="71666"/>
                  </a:lnTo>
                  <a:lnTo>
                    <a:pt x="355371" y="71526"/>
                  </a:lnTo>
                  <a:lnTo>
                    <a:pt x="355396" y="71272"/>
                  </a:lnTo>
                  <a:lnTo>
                    <a:pt x="355599" y="71031"/>
                  </a:lnTo>
                  <a:lnTo>
                    <a:pt x="356120" y="71031"/>
                  </a:lnTo>
                  <a:lnTo>
                    <a:pt x="356336" y="70789"/>
                  </a:lnTo>
                  <a:lnTo>
                    <a:pt x="356374" y="70599"/>
                  </a:lnTo>
                  <a:lnTo>
                    <a:pt x="356361" y="70408"/>
                  </a:lnTo>
                  <a:lnTo>
                    <a:pt x="356234" y="70269"/>
                  </a:lnTo>
                  <a:lnTo>
                    <a:pt x="356031" y="70205"/>
                  </a:lnTo>
                  <a:lnTo>
                    <a:pt x="355485" y="70408"/>
                  </a:lnTo>
                  <a:lnTo>
                    <a:pt x="355320" y="70218"/>
                  </a:lnTo>
                  <a:lnTo>
                    <a:pt x="355295" y="70053"/>
                  </a:lnTo>
                  <a:lnTo>
                    <a:pt x="355257" y="69659"/>
                  </a:lnTo>
                  <a:lnTo>
                    <a:pt x="355168" y="69519"/>
                  </a:lnTo>
                  <a:lnTo>
                    <a:pt x="354571" y="69481"/>
                  </a:lnTo>
                  <a:lnTo>
                    <a:pt x="354215" y="69354"/>
                  </a:lnTo>
                  <a:lnTo>
                    <a:pt x="354088" y="69367"/>
                  </a:lnTo>
                  <a:lnTo>
                    <a:pt x="353923" y="69456"/>
                  </a:lnTo>
                  <a:lnTo>
                    <a:pt x="353771" y="69468"/>
                  </a:lnTo>
                  <a:lnTo>
                    <a:pt x="353669" y="69291"/>
                  </a:lnTo>
                  <a:lnTo>
                    <a:pt x="353669" y="69011"/>
                  </a:lnTo>
                  <a:lnTo>
                    <a:pt x="353415" y="68630"/>
                  </a:lnTo>
                  <a:lnTo>
                    <a:pt x="353237" y="68237"/>
                  </a:lnTo>
                  <a:lnTo>
                    <a:pt x="353212" y="67817"/>
                  </a:lnTo>
                  <a:lnTo>
                    <a:pt x="353009" y="67678"/>
                  </a:lnTo>
                  <a:lnTo>
                    <a:pt x="352793" y="67500"/>
                  </a:lnTo>
                  <a:lnTo>
                    <a:pt x="352653" y="67297"/>
                  </a:lnTo>
                  <a:lnTo>
                    <a:pt x="352551" y="67132"/>
                  </a:lnTo>
                  <a:lnTo>
                    <a:pt x="352526" y="67005"/>
                  </a:lnTo>
                  <a:lnTo>
                    <a:pt x="352602" y="66801"/>
                  </a:lnTo>
                  <a:lnTo>
                    <a:pt x="352615" y="66662"/>
                  </a:lnTo>
                  <a:lnTo>
                    <a:pt x="352412" y="66459"/>
                  </a:lnTo>
                  <a:lnTo>
                    <a:pt x="352272" y="66230"/>
                  </a:lnTo>
                  <a:lnTo>
                    <a:pt x="352209" y="66090"/>
                  </a:lnTo>
                  <a:lnTo>
                    <a:pt x="352209" y="65836"/>
                  </a:lnTo>
                  <a:lnTo>
                    <a:pt x="352069" y="65671"/>
                  </a:lnTo>
                  <a:lnTo>
                    <a:pt x="351955" y="65214"/>
                  </a:lnTo>
                  <a:lnTo>
                    <a:pt x="351866" y="65074"/>
                  </a:lnTo>
                  <a:lnTo>
                    <a:pt x="351459" y="64960"/>
                  </a:lnTo>
                  <a:lnTo>
                    <a:pt x="351142" y="64490"/>
                  </a:lnTo>
                  <a:lnTo>
                    <a:pt x="350723" y="64388"/>
                  </a:lnTo>
                  <a:lnTo>
                    <a:pt x="350202" y="63893"/>
                  </a:lnTo>
                  <a:lnTo>
                    <a:pt x="350100" y="63639"/>
                  </a:lnTo>
                  <a:lnTo>
                    <a:pt x="350126" y="63398"/>
                  </a:lnTo>
                  <a:lnTo>
                    <a:pt x="350062" y="62877"/>
                  </a:lnTo>
                  <a:lnTo>
                    <a:pt x="349783" y="62687"/>
                  </a:lnTo>
                  <a:lnTo>
                    <a:pt x="349783" y="62687"/>
                  </a:lnTo>
                  <a:lnTo>
                    <a:pt x="349542" y="62445"/>
                  </a:lnTo>
                  <a:lnTo>
                    <a:pt x="349364" y="62242"/>
                  </a:lnTo>
                  <a:lnTo>
                    <a:pt x="349211" y="62166"/>
                  </a:lnTo>
                  <a:lnTo>
                    <a:pt x="349034" y="62039"/>
                  </a:lnTo>
                  <a:lnTo>
                    <a:pt x="348868" y="62052"/>
                  </a:lnTo>
                  <a:lnTo>
                    <a:pt x="348640" y="62064"/>
                  </a:lnTo>
                  <a:lnTo>
                    <a:pt x="348487" y="62077"/>
                  </a:lnTo>
                  <a:lnTo>
                    <a:pt x="348360" y="62039"/>
                  </a:lnTo>
                  <a:lnTo>
                    <a:pt x="348284" y="61899"/>
                  </a:lnTo>
                  <a:lnTo>
                    <a:pt x="348272" y="61340"/>
                  </a:lnTo>
                  <a:lnTo>
                    <a:pt x="348030" y="61188"/>
                  </a:lnTo>
                  <a:lnTo>
                    <a:pt x="347624" y="61086"/>
                  </a:lnTo>
                  <a:lnTo>
                    <a:pt x="347471" y="60959"/>
                  </a:lnTo>
                  <a:lnTo>
                    <a:pt x="347408" y="60655"/>
                  </a:lnTo>
                  <a:lnTo>
                    <a:pt x="347370" y="60109"/>
                  </a:lnTo>
                  <a:lnTo>
                    <a:pt x="347344" y="59829"/>
                  </a:lnTo>
                  <a:lnTo>
                    <a:pt x="347027" y="59283"/>
                  </a:lnTo>
                  <a:lnTo>
                    <a:pt x="347103" y="59054"/>
                  </a:lnTo>
                  <a:lnTo>
                    <a:pt x="347281" y="58915"/>
                  </a:lnTo>
                  <a:lnTo>
                    <a:pt x="347979" y="58915"/>
                  </a:lnTo>
                  <a:lnTo>
                    <a:pt x="348259" y="58991"/>
                  </a:lnTo>
                  <a:lnTo>
                    <a:pt x="348564" y="58915"/>
                  </a:lnTo>
                  <a:lnTo>
                    <a:pt x="348983" y="57823"/>
                  </a:lnTo>
                  <a:lnTo>
                    <a:pt x="349199" y="57200"/>
                  </a:lnTo>
                  <a:lnTo>
                    <a:pt x="349237" y="56972"/>
                  </a:lnTo>
                  <a:lnTo>
                    <a:pt x="349199" y="55968"/>
                  </a:lnTo>
                  <a:lnTo>
                    <a:pt x="348856" y="55740"/>
                  </a:lnTo>
                  <a:lnTo>
                    <a:pt x="348691" y="55575"/>
                  </a:lnTo>
                  <a:lnTo>
                    <a:pt x="348614" y="55384"/>
                  </a:lnTo>
                  <a:lnTo>
                    <a:pt x="348487" y="54902"/>
                  </a:lnTo>
                  <a:lnTo>
                    <a:pt x="348729" y="54152"/>
                  </a:lnTo>
                  <a:lnTo>
                    <a:pt x="348881" y="54051"/>
                  </a:lnTo>
                  <a:lnTo>
                    <a:pt x="349351" y="54152"/>
                  </a:lnTo>
                  <a:lnTo>
                    <a:pt x="349770" y="54140"/>
                  </a:lnTo>
                  <a:lnTo>
                    <a:pt x="349961" y="53949"/>
                  </a:lnTo>
                  <a:lnTo>
                    <a:pt x="350126" y="53555"/>
                  </a:lnTo>
                  <a:lnTo>
                    <a:pt x="350278" y="52997"/>
                  </a:lnTo>
                  <a:lnTo>
                    <a:pt x="350278" y="52768"/>
                  </a:lnTo>
                  <a:lnTo>
                    <a:pt x="350265" y="52311"/>
                  </a:lnTo>
                  <a:lnTo>
                    <a:pt x="350151" y="52146"/>
                  </a:lnTo>
                  <a:lnTo>
                    <a:pt x="350050" y="51879"/>
                  </a:lnTo>
                  <a:lnTo>
                    <a:pt x="350011" y="51676"/>
                  </a:lnTo>
                  <a:lnTo>
                    <a:pt x="349961" y="51269"/>
                  </a:lnTo>
                  <a:lnTo>
                    <a:pt x="349808" y="51028"/>
                  </a:lnTo>
                  <a:lnTo>
                    <a:pt x="349859" y="50711"/>
                  </a:lnTo>
                  <a:lnTo>
                    <a:pt x="349872" y="50698"/>
                  </a:lnTo>
                  <a:lnTo>
                    <a:pt x="350011" y="50380"/>
                  </a:lnTo>
                  <a:lnTo>
                    <a:pt x="350265" y="49961"/>
                  </a:lnTo>
                  <a:lnTo>
                    <a:pt x="350304" y="49872"/>
                  </a:lnTo>
                  <a:lnTo>
                    <a:pt x="350304" y="49733"/>
                  </a:lnTo>
                  <a:lnTo>
                    <a:pt x="350265" y="49555"/>
                  </a:lnTo>
                  <a:lnTo>
                    <a:pt x="350037" y="48971"/>
                  </a:lnTo>
                  <a:lnTo>
                    <a:pt x="349605" y="48628"/>
                  </a:lnTo>
                  <a:lnTo>
                    <a:pt x="349465" y="48336"/>
                  </a:lnTo>
                  <a:lnTo>
                    <a:pt x="349338" y="48209"/>
                  </a:lnTo>
                  <a:lnTo>
                    <a:pt x="349059" y="48082"/>
                  </a:lnTo>
                  <a:lnTo>
                    <a:pt x="348957" y="47929"/>
                  </a:lnTo>
                  <a:lnTo>
                    <a:pt x="348919" y="47205"/>
                  </a:lnTo>
                  <a:lnTo>
                    <a:pt x="348945" y="46697"/>
                  </a:lnTo>
                  <a:lnTo>
                    <a:pt x="348983" y="46545"/>
                  </a:lnTo>
                  <a:lnTo>
                    <a:pt x="349021" y="46418"/>
                  </a:lnTo>
                  <a:lnTo>
                    <a:pt x="349110" y="46240"/>
                  </a:lnTo>
                  <a:lnTo>
                    <a:pt x="349135" y="46050"/>
                  </a:lnTo>
                  <a:lnTo>
                    <a:pt x="349008" y="45592"/>
                  </a:lnTo>
                  <a:lnTo>
                    <a:pt x="348818" y="45211"/>
                  </a:lnTo>
                  <a:lnTo>
                    <a:pt x="348780" y="44919"/>
                  </a:lnTo>
                  <a:lnTo>
                    <a:pt x="348945" y="44538"/>
                  </a:lnTo>
                  <a:lnTo>
                    <a:pt x="348983" y="44386"/>
                  </a:lnTo>
                  <a:lnTo>
                    <a:pt x="348868" y="43865"/>
                  </a:lnTo>
                  <a:lnTo>
                    <a:pt x="348868" y="43675"/>
                  </a:lnTo>
                  <a:lnTo>
                    <a:pt x="348894" y="43383"/>
                  </a:lnTo>
                  <a:lnTo>
                    <a:pt x="348995" y="43141"/>
                  </a:lnTo>
                  <a:lnTo>
                    <a:pt x="348856" y="42849"/>
                  </a:lnTo>
                  <a:lnTo>
                    <a:pt x="348818" y="42748"/>
                  </a:lnTo>
                  <a:lnTo>
                    <a:pt x="348564" y="41795"/>
                  </a:lnTo>
                  <a:lnTo>
                    <a:pt x="348411" y="40766"/>
                  </a:lnTo>
                  <a:lnTo>
                    <a:pt x="348208" y="40258"/>
                  </a:lnTo>
                  <a:lnTo>
                    <a:pt x="348106" y="40093"/>
                  </a:lnTo>
                  <a:lnTo>
                    <a:pt x="347992" y="39954"/>
                  </a:lnTo>
                  <a:lnTo>
                    <a:pt x="347827" y="39801"/>
                  </a:lnTo>
                  <a:lnTo>
                    <a:pt x="347675" y="39712"/>
                  </a:lnTo>
                  <a:lnTo>
                    <a:pt x="347395" y="39547"/>
                  </a:lnTo>
                  <a:lnTo>
                    <a:pt x="347116" y="39446"/>
                  </a:lnTo>
                  <a:lnTo>
                    <a:pt x="346722" y="39293"/>
                  </a:lnTo>
                  <a:lnTo>
                    <a:pt x="346252" y="38988"/>
                  </a:lnTo>
                  <a:lnTo>
                    <a:pt x="346074" y="38836"/>
                  </a:lnTo>
                  <a:lnTo>
                    <a:pt x="345833" y="38607"/>
                  </a:lnTo>
                  <a:lnTo>
                    <a:pt x="345833" y="38607"/>
                  </a:lnTo>
                  <a:lnTo>
                    <a:pt x="345325" y="38011"/>
                  </a:lnTo>
                  <a:lnTo>
                    <a:pt x="344766" y="37401"/>
                  </a:lnTo>
                  <a:lnTo>
                    <a:pt x="344309" y="36601"/>
                  </a:lnTo>
                  <a:lnTo>
                    <a:pt x="344208" y="36436"/>
                  </a:lnTo>
                  <a:lnTo>
                    <a:pt x="344017" y="36131"/>
                  </a:lnTo>
                  <a:lnTo>
                    <a:pt x="343687" y="35763"/>
                  </a:lnTo>
                  <a:lnTo>
                    <a:pt x="343534" y="35623"/>
                  </a:lnTo>
                  <a:lnTo>
                    <a:pt x="343230" y="35483"/>
                  </a:lnTo>
                  <a:lnTo>
                    <a:pt x="343077" y="35394"/>
                  </a:lnTo>
                  <a:lnTo>
                    <a:pt x="342811" y="35255"/>
                  </a:lnTo>
                  <a:lnTo>
                    <a:pt x="342544" y="35077"/>
                  </a:lnTo>
                  <a:lnTo>
                    <a:pt x="342544" y="35077"/>
                  </a:lnTo>
                  <a:lnTo>
                    <a:pt x="342252" y="34823"/>
                  </a:lnTo>
                  <a:lnTo>
                    <a:pt x="341985" y="34747"/>
                  </a:lnTo>
                  <a:lnTo>
                    <a:pt x="341553" y="34785"/>
                  </a:lnTo>
                  <a:lnTo>
                    <a:pt x="340994" y="34747"/>
                  </a:lnTo>
                  <a:lnTo>
                    <a:pt x="340372" y="34721"/>
                  </a:lnTo>
                  <a:lnTo>
                    <a:pt x="340029" y="34772"/>
                  </a:lnTo>
                  <a:lnTo>
                    <a:pt x="339699" y="34823"/>
                  </a:lnTo>
                  <a:lnTo>
                    <a:pt x="339458" y="34823"/>
                  </a:lnTo>
                  <a:lnTo>
                    <a:pt x="339140" y="34797"/>
                  </a:lnTo>
                  <a:lnTo>
                    <a:pt x="338988" y="34759"/>
                  </a:lnTo>
                  <a:lnTo>
                    <a:pt x="338683" y="34658"/>
                  </a:lnTo>
                  <a:lnTo>
                    <a:pt x="338556" y="34594"/>
                  </a:lnTo>
                  <a:lnTo>
                    <a:pt x="338404" y="34505"/>
                  </a:lnTo>
                  <a:lnTo>
                    <a:pt x="338277" y="34442"/>
                  </a:lnTo>
                  <a:lnTo>
                    <a:pt x="337985" y="34277"/>
                  </a:lnTo>
                  <a:lnTo>
                    <a:pt x="337781" y="34175"/>
                  </a:lnTo>
                  <a:lnTo>
                    <a:pt x="337565" y="34035"/>
                  </a:lnTo>
                  <a:lnTo>
                    <a:pt x="337159" y="33693"/>
                  </a:lnTo>
                  <a:lnTo>
                    <a:pt x="336854" y="33451"/>
                  </a:lnTo>
                  <a:lnTo>
                    <a:pt x="336727" y="33350"/>
                  </a:lnTo>
                  <a:lnTo>
                    <a:pt x="336575" y="33210"/>
                  </a:lnTo>
                  <a:lnTo>
                    <a:pt x="336410" y="33032"/>
                  </a:lnTo>
                  <a:lnTo>
                    <a:pt x="336207" y="32715"/>
                  </a:lnTo>
                  <a:lnTo>
                    <a:pt x="335953" y="32105"/>
                  </a:lnTo>
                  <a:lnTo>
                    <a:pt x="335813" y="31572"/>
                  </a:lnTo>
                  <a:lnTo>
                    <a:pt x="335775" y="31432"/>
                  </a:lnTo>
                  <a:lnTo>
                    <a:pt x="335749" y="31305"/>
                  </a:lnTo>
                  <a:lnTo>
                    <a:pt x="335711" y="31153"/>
                  </a:lnTo>
                  <a:lnTo>
                    <a:pt x="335622" y="30314"/>
                  </a:lnTo>
                  <a:lnTo>
                    <a:pt x="335622" y="29463"/>
                  </a:lnTo>
                  <a:lnTo>
                    <a:pt x="335445" y="28600"/>
                  </a:lnTo>
                  <a:lnTo>
                    <a:pt x="335368" y="28409"/>
                  </a:lnTo>
                  <a:lnTo>
                    <a:pt x="335254" y="28079"/>
                  </a:lnTo>
                  <a:lnTo>
                    <a:pt x="334911" y="27508"/>
                  </a:lnTo>
                  <a:lnTo>
                    <a:pt x="334644" y="27216"/>
                  </a:lnTo>
                  <a:lnTo>
                    <a:pt x="334479" y="26758"/>
                  </a:lnTo>
                  <a:lnTo>
                    <a:pt x="334505" y="26276"/>
                  </a:lnTo>
                  <a:lnTo>
                    <a:pt x="334568" y="25806"/>
                  </a:lnTo>
                  <a:lnTo>
                    <a:pt x="334708" y="25222"/>
                  </a:lnTo>
                  <a:lnTo>
                    <a:pt x="334733" y="24993"/>
                  </a:lnTo>
                  <a:lnTo>
                    <a:pt x="334784" y="24726"/>
                  </a:lnTo>
                  <a:lnTo>
                    <a:pt x="334784" y="24345"/>
                  </a:lnTo>
                  <a:lnTo>
                    <a:pt x="334708" y="23723"/>
                  </a:lnTo>
                  <a:lnTo>
                    <a:pt x="334632" y="23456"/>
                  </a:lnTo>
                  <a:lnTo>
                    <a:pt x="334492" y="23177"/>
                  </a:lnTo>
                  <a:lnTo>
                    <a:pt x="334289" y="22923"/>
                  </a:lnTo>
                  <a:lnTo>
                    <a:pt x="334035" y="22783"/>
                  </a:lnTo>
                  <a:lnTo>
                    <a:pt x="333794" y="22656"/>
                  </a:lnTo>
                  <a:lnTo>
                    <a:pt x="333578" y="22618"/>
                  </a:lnTo>
                  <a:lnTo>
                    <a:pt x="332968" y="22809"/>
                  </a:lnTo>
                  <a:lnTo>
                    <a:pt x="332600" y="22923"/>
                  </a:lnTo>
                  <a:lnTo>
                    <a:pt x="332460" y="22961"/>
                  </a:lnTo>
                  <a:lnTo>
                    <a:pt x="332130" y="23075"/>
                  </a:lnTo>
                  <a:lnTo>
                    <a:pt x="331482" y="23393"/>
                  </a:lnTo>
                  <a:lnTo>
                    <a:pt x="331190" y="23533"/>
                  </a:lnTo>
                  <a:lnTo>
                    <a:pt x="331038" y="23647"/>
                  </a:lnTo>
                  <a:lnTo>
                    <a:pt x="330479" y="24028"/>
                  </a:lnTo>
                  <a:lnTo>
                    <a:pt x="330174" y="24295"/>
                  </a:lnTo>
                  <a:lnTo>
                    <a:pt x="329971" y="24472"/>
                  </a:lnTo>
                  <a:lnTo>
                    <a:pt x="329755" y="24561"/>
                  </a:lnTo>
                  <a:lnTo>
                    <a:pt x="329437" y="24663"/>
                  </a:lnTo>
                  <a:lnTo>
                    <a:pt x="329107" y="24663"/>
                  </a:lnTo>
                  <a:lnTo>
                    <a:pt x="328714" y="24523"/>
                  </a:lnTo>
                  <a:lnTo>
                    <a:pt x="328561" y="24498"/>
                  </a:lnTo>
                  <a:lnTo>
                    <a:pt x="328345" y="24485"/>
                  </a:lnTo>
                  <a:lnTo>
                    <a:pt x="327850" y="24460"/>
                  </a:lnTo>
                  <a:lnTo>
                    <a:pt x="327723" y="24485"/>
                  </a:lnTo>
                  <a:lnTo>
                    <a:pt x="327355" y="24561"/>
                  </a:lnTo>
                  <a:lnTo>
                    <a:pt x="327063" y="24663"/>
                  </a:lnTo>
                  <a:lnTo>
                    <a:pt x="326936" y="24739"/>
                  </a:lnTo>
                  <a:lnTo>
                    <a:pt x="326821" y="24879"/>
                  </a:lnTo>
                  <a:lnTo>
                    <a:pt x="326694" y="25095"/>
                  </a:lnTo>
                  <a:lnTo>
                    <a:pt x="326682" y="25107"/>
                  </a:lnTo>
                  <a:lnTo>
                    <a:pt x="325043" y="27266"/>
                  </a:lnTo>
                  <a:lnTo>
                    <a:pt x="324573" y="27520"/>
                  </a:lnTo>
                  <a:lnTo>
                    <a:pt x="324370" y="27622"/>
                  </a:lnTo>
                  <a:lnTo>
                    <a:pt x="323468" y="27901"/>
                  </a:lnTo>
                  <a:lnTo>
                    <a:pt x="323253" y="28016"/>
                  </a:lnTo>
                  <a:lnTo>
                    <a:pt x="323024" y="28257"/>
                  </a:lnTo>
                  <a:lnTo>
                    <a:pt x="322757" y="28613"/>
                  </a:lnTo>
                  <a:lnTo>
                    <a:pt x="322541" y="29057"/>
                  </a:lnTo>
                  <a:lnTo>
                    <a:pt x="322376" y="29933"/>
                  </a:lnTo>
                  <a:lnTo>
                    <a:pt x="322249" y="30238"/>
                  </a:lnTo>
                  <a:lnTo>
                    <a:pt x="322021" y="30721"/>
                  </a:lnTo>
                  <a:lnTo>
                    <a:pt x="321817" y="31000"/>
                  </a:lnTo>
                  <a:lnTo>
                    <a:pt x="321589" y="31229"/>
                  </a:lnTo>
                  <a:lnTo>
                    <a:pt x="320928" y="31534"/>
                  </a:lnTo>
                  <a:lnTo>
                    <a:pt x="320522" y="31572"/>
                  </a:lnTo>
                  <a:lnTo>
                    <a:pt x="320141" y="31572"/>
                  </a:lnTo>
                  <a:lnTo>
                    <a:pt x="319633" y="31673"/>
                  </a:lnTo>
                  <a:lnTo>
                    <a:pt x="319328" y="31737"/>
                  </a:lnTo>
                  <a:lnTo>
                    <a:pt x="319227" y="31775"/>
                  </a:lnTo>
                  <a:lnTo>
                    <a:pt x="319100" y="31775"/>
                  </a:lnTo>
                  <a:lnTo>
                    <a:pt x="318833" y="31800"/>
                  </a:lnTo>
                  <a:lnTo>
                    <a:pt x="318617" y="31813"/>
                  </a:lnTo>
                  <a:lnTo>
                    <a:pt x="318249" y="31737"/>
                  </a:lnTo>
                  <a:lnTo>
                    <a:pt x="317931" y="31559"/>
                  </a:lnTo>
                  <a:lnTo>
                    <a:pt x="317715" y="31445"/>
                  </a:lnTo>
                  <a:lnTo>
                    <a:pt x="317576" y="31368"/>
                  </a:lnTo>
                  <a:lnTo>
                    <a:pt x="317360" y="31280"/>
                  </a:lnTo>
                  <a:lnTo>
                    <a:pt x="317169" y="31203"/>
                  </a:lnTo>
                  <a:lnTo>
                    <a:pt x="316839" y="31140"/>
                  </a:lnTo>
                  <a:lnTo>
                    <a:pt x="316534" y="31191"/>
                  </a:lnTo>
                  <a:lnTo>
                    <a:pt x="316268" y="31305"/>
                  </a:lnTo>
                  <a:lnTo>
                    <a:pt x="316102" y="31483"/>
                  </a:lnTo>
                  <a:lnTo>
                    <a:pt x="315785" y="31534"/>
                  </a:lnTo>
                  <a:lnTo>
                    <a:pt x="315645" y="31610"/>
                  </a:lnTo>
                  <a:lnTo>
                    <a:pt x="315467" y="31813"/>
                  </a:lnTo>
                  <a:lnTo>
                    <a:pt x="315442" y="32003"/>
                  </a:lnTo>
                  <a:lnTo>
                    <a:pt x="314578" y="33032"/>
                  </a:lnTo>
                  <a:lnTo>
                    <a:pt x="314426" y="33134"/>
                  </a:lnTo>
                  <a:lnTo>
                    <a:pt x="314236" y="33210"/>
                  </a:lnTo>
                  <a:lnTo>
                    <a:pt x="313842" y="33134"/>
                  </a:lnTo>
                  <a:lnTo>
                    <a:pt x="313702" y="33083"/>
                  </a:lnTo>
                  <a:lnTo>
                    <a:pt x="313562" y="32994"/>
                  </a:lnTo>
                  <a:lnTo>
                    <a:pt x="313410" y="32892"/>
                  </a:lnTo>
                  <a:lnTo>
                    <a:pt x="313016" y="32448"/>
                  </a:lnTo>
                  <a:lnTo>
                    <a:pt x="312927" y="32270"/>
                  </a:lnTo>
                  <a:lnTo>
                    <a:pt x="312864" y="32016"/>
                  </a:lnTo>
                  <a:lnTo>
                    <a:pt x="312826" y="31597"/>
                  </a:lnTo>
                  <a:lnTo>
                    <a:pt x="312724" y="31114"/>
                  </a:lnTo>
                  <a:lnTo>
                    <a:pt x="312470" y="30695"/>
                  </a:lnTo>
                  <a:lnTo>
                    <a:pt x="311848" y="30187"/>
                  </a:lnTo>
                  <a:lnTo>
                    <a:pt x="311035" y="29692"/>
                  </a:lnTo>
                  <a:lnTo>
                    <a:pt x="310514" y="29425"/>
                  </a:lnTo>
                  <a:lnTo>
                    <a:pt x="310032" y="29248"/>
                  </a:lnTo>
                  <a:lnTo>
                    <a:pt x="309613" y="29171"/>
                  </a:lnTo>
                  <a:lnTo>
                    <a:pt x="308267" y="28994"/>
                  </a:lnTo>
                  <a:lnTo>
                    <a:pt x="307873" y="28867"/>
                  </a:lnTo>
                  <a:lnTo>
                    <a:pt x="307009" y="28854"/>
                  </a:lnTo>
                  <a:lnTo>
                    <a:pt x="306870" y="28854"/>
                  </a:lnTo>
                  <a:lnTo>
                    <a:pt x="306552" y="28816"/>
                  </a:lnTo>
                  <a:lnTo>
                    <a:pt x="306057" y="28587"/>
                  </a:lnTo>
                  <a:lnTo>
                    <a:pt x="305917" y="28587"/>
                  </a:lnTo>
                  <a:lnTo>
                    <a:pt x="305498" y="28486"/>
                  </a:lnTo>
                  <a:lnTo>
                    <a:pt x="305498" y="28486"/>
                  </a:lnTo>
                  <a:lnTo>
                    <a:pt x="304584" y="27584"/>
                  </a:lnTo>
                  <a:lnTo>
                    <a:pt x="304241" y="27343"/>
                  </a:lnTo>
                  <a:lnTo>
                    <a:pt x="303682" y="27050"/>
                  </a:lnTo>
                  <a:lnTo>
                    <a:pt x="303275" y="26911"/>
                  </a:lnTo>
                  <a:lnTo>
                    <a:pt x="302869" y="26822"/>
                  </a:lnTo>
                  <a:lnTo>
                    <a:pt x="302272" y="26911"/>
                  </a:lnTo>
                  <a:lnTo>
                    <a:pt x="302132" y="26936"/>
                  </a:lnTo>
                  <a:lnTo>
                    <a:pt x="301485" y="27127"/>
                  </a:lnTo>
                  <a:lnTo>
                    <a:pt x="300875" y="27343"/>
                  </a:lnTo>
                  <a:lnTo>
                    <a:pt x="300532" y="27520"/>
                  </a:lnTo>
                  <a:lnTo>
                    <a:pt x="300227" y="27609"/>
                  </a:lnTo>
                  <a:lnTo>
                    <a:pt x="299694" y="27711"/>
                  </a:lnTo>
                  <a:lnTo>
                    <a:pt x="299275" y="27825"/>
                  </a:lnTo>
                  <a:lnTo>
                    <a:pt x="298284" y="28105"/>
                  </a:lnTo>
                  <a:lnTo>
                    <a:pt x="298005" y="28270"/>
                  </a:lnTo>
                  <a:lnTo>
                    <a:pt x="297827" y="28371"/>
                  </a:lnTo>
                  <a:lnTo>
                    <a:pt x="297700" y="28435"/>
                  </a:lnTo>
                  <a:lnTo>
                    <a:pt x="297370" y="28803"/>
                  </a:lnTo>
                  <a:lnTo>
                    <a:pt x="297268" y="28981"/>
                  </a:lnTo>
                  <a:lnTo>
                    <a:pt x="297218" y="29159"/>
                  </a:lnTo>
                  <a:lnTo>
                    <a:pt x="297129" y="29692"/>
                  </a:lnTo>
                  <a:lnTo>
                    <a:pt x="297116" y="30111"/>
                  </a:lnTo>
                  <a:lnTo>
                    <a:pt x="296976" y="30695"/>
                  </a:lnTo>
                  <a:lnTo>
                    <a:pt x="296837" y="31089"/>
                  </a:lnTo>
                  <a:lnTo>
                    <a:pt x="296646" y="31368"/>
                  </a:lnTo>
                  <a:lnTo>
                    <a:pt x="296506" y="31508"/>
                  </a:lnTo>
                  <a:lnTo>
                    <a:pt x="296354" y="31572"/>
                  </a:lnTo>
                  <a:lnTo>
                    <a:pt x="296176" y="31648"/>
                  </a:lnTo>
                  <a:lnTo>
                    <a:pt x="295960" y="31699"/>
                  </a:lnTo>
                  <a:lnTo>
                    <a:pt x="295732" y="31699"/>
                  </a:lnTo>
                  <a:lnTo>
                    <a:pt x="295249" y="31597"/>
                  </a:lnTo>
                  <a:lnTo>
                    <a:pt x="295046" y="31546"/>
                  </a:lnTo>
                  <a:lnTo>
                    <a:pt x="294868" y="31470"/>
                  </a:lnTo>
                  <a:lnTo>
                    <a:pt x="293954" y="31013"/>
                  </a:lnTo>
                  <a:lnTo>
                    <a:pt x="293750" y="30987"/>
                  </a:lnTo>
                  <a:lnTo>
                    <a:pt x="293560" y="30937"/>
                  </a:lnTo>
                  <a:lnTo>
                    <a:pt x="293293" y="30772"/>
                  </a:lnTo>
                  <a:lnTo>
                    <a:pt x="293192" y="30632"/>
                  </a:lnTo>
                  <a:lnTo>
                    <a:pt x="292265" y="30530"/>
                  </a:lnTo>
                  <a:lnTo>
                    <a:pt x="291782" y="30454"/>
                  </a:lnTo>
                  <a:lnTo>
                    <a:pt x="291464" y="30378"/>
                  </a:lnTo>
                  <a:lnTo>
                    <a:pt x="291312" y="30352"/>
                  </a:lnTo>
                  <a:lnTo>
                    <a:pt x="291236" y="30327"/>
                  </a:lnTo>
                  <a:lnTo>
                    <a:pt x="290715" y="30111"/>
                  </a:lnTo>
                  <a:lnTo>
                    <a:pt x="290588" y="29946"/>
                  </a:lnTo>
                  <a:lnTo>
                    <a:pt x="290525" y="29819"/>
                  </a:lnTo>
                  <a:lnTo>
                    <a:pt x="290448" y="29578"/>
                  </a:lnTo>
                  <a:lnTo>
                    <a:pt x="290398" y="29425"/>
                  </a:lnTo>
                  <a:lnTo>
                    <a:pt x="290347" y="29273"/>
                  </a:lnTo>
                  <a:lnTo>
                    <a:pt x="290309" y="29108"/>
                  </a:lnTo>
                  <a:lnTo>
                    <a:pt x="290144" y="28295"/>
                  </a:lnTo>
                  <a:lnTo>
                    <a:pt x="290106" y="28117"/>
                  </a:lnTo>
                  <a:lnTo>
                    <a:pt x="289940" y="27571"/>
                  </a:lnTo>
                  <a:lnTo>
                    <a:pt x="289788" y="27368"/>
                  </a:lnTo>
                  <a:lnTo>
                    <a:pt x="289610" y="27203"/>
                  </a:lnTo>
                  <a:lnTo>
                    <a:pt x="289217" y="27025"/>
                  </a:lnTo>
                  <a:lnTo>
                    <a:pt x="289204" y="27025"/>
                  </a:lnTo>
                  <a:lnTo>
                    <a:pt x="288074" y="26746"/>
                  </a:lnTo>
                  <a:lnTo>
                    <a:pt x="287489" y="26390"/>
                  </a:lnTo>
                  <a:lnTo>
                    <a:pt x="287324" y="26238"/>
                  </a:lnTo>
                  <a:lnTo>
                    <a:pt x="287159" y="26034"/>
                  </a:lnTo>
                  <a:lnTo>
                    <a:pt x="287121" y="25971"/>
                  </a:lnTo>
                  <a:lnTo>
                    <a:pt x="287058" y="25831"/>
                  </a:lnTo>
                  <a:lnTo>
                    <a:pt x="287019" y="25666"/>
                  </a:lnTo>
                  <a:lnTo>
                    <a:pt x="286994" y="25450"/>
                  </a:lnTo>
                  <a:lnTo>
                    <a:pt x="286931" y="25171"/>
                  </a:lnTo>
                  <a:lnTo>
                    <a:pt x="286892" y="25006"/>
                  </a:lnTo>
                  <a:lnTo>
                    <a:pt x="286816" y="24726"/>
                  </a:lnTo>
                  <a:lnTo>
                    <a:pt x="286765" y="24549"/>
                  </a:lnTo>
                  <a:lnTo>
                    <a:pt x="286677" y="24409"/>
                  </a:lnTo>
                  <a:lnTo>
                    <a:pt x="286562" y="24231"/>
                  </a:lnTo>
                  <a:lnTo>
                    <a:pt x="286169" y="23825"/>
                  </a:lnTo>
                  <a:lnTo>
                    <a:pt x="285813" y="23621"/>
                  </a:lnTo>
                  <a:lnTo>
                    <a:pt x="285470" y="23482"/>
                  </a:lnTo>
                  <a:lnTo>
                    <a:pt x="285267" y="23431"/>
                  </a:lnTo>
                  <a:lnTo>
                    <a:pt x="284797" y="23304"/>
                  </a:lnTo>
                  <a:lnTo>
                    <a:pt x="283984" y="23164"/>
                  </a:lnTo>
                  <a:lnTo>
                    <a:pt x="283540" y="23063"/>
                  </a:lnTo>
                  <a:lnTo>
                    <a:pt x="283375" y="23075"/>
                  </a:lnTo>
                  <a:lnTo>
                    <a:pt x="282828" y="22961"/>
                  </a:lnTo>
                  <a:lnTo>
                    <a:pt x="282727" y="22796"/>
                  </a:lnTo>
                  <a:lnTo>
                    <a:pt x="281978" y="22224"/>
                  </a:lnTo>
                  <a:lnTo>
                    <a:pt x="281508" y="22072"/>
                  </a:lnTo>
                  <a:lnTo>
                    <a:pt x="281165" y="22021"/>
                  </a:lnTo>
                  <a:lnTo>
                    <a:pt x="280809" y="22021"/>
                  </a:lnTo>
                  <a:lnTo>
                    <a:pt x="280276" y="22034"/>
                  </a:lnTo>
                  <a:lnTo>
                    <a:pt x="279463" y="22377"/>
                  </a:lnTo>
                  <a:lnTo>
                    <a:pt x="278955" y="22491"/>
                  </a:lnTo>
                  <a:lnTo>
                    <a:pt x="278523" y="22656"/>
                  </a:lnTo>
                  <a:lnTo>
                    <a:pt x="278244" y="22771"/>
                  </a:lnTo>
                  <a:lnTo>
                    <a:pt x="278104" y="22834"/>
                  </a:lnTo>
                  <a:lnTo>
                    <a:pt x="277939" y="22885"/>
                  </a:lnTo>
                  <a:lnTo>
                    <a:pt x="277367" y="23063"/>
                  </a:lnTo>
                  <a:lnTo>
                    <a:pt x="277063" y="23139"/>
                  </a:lnTo>
                  <a:lnTo>
                    <a:pt x="276720" y="23101"/>
                  </a:lnTo>
                  <a:lnTo>
                    <a:pt x="276136" y="23113"/>
                  </a:lnTo>
                  <a:lnTo>
                    <a:pt x="275729" y="23164"/>
                  </a:lnTo>
                  <a:lnTo>
                    <a:pt x="274599" y="22872"/>
                  </a:lnTo>
                  <a:lnTo>
                    <a:pt x="274269" y="22783"/>
                  </a:lnTo>
                  <a:lnTo>
                    <a:pt x="273888" y="22656"/>
                  </a:lnTo>
                  <a:lnTo>
                    <a:pt x="273723" y="22555"/>
                  </a:lnTo>
                  <a:lnTo>
                    <a:pt x="273545" y="22440"/>
                  </a:lnTo>
                  <a:lnTo>
                    <a:pt x="273316" y="22339"/>
                  </a:lnTo>
                  <a:lnTo>
                    <a:pt x="272897" y="22174"/>
                  </a:lnTo>
                  <a:lnTo>
                    <a:pt x="272745" y="22097"/>
                  </a:lnTo>
                  <a:lnTo>
                    <a:pt x="272592" y="22034"/>
                  </a:lnTo>
                  <a:lnTo>
                    <a:pt x="272148" y="21894"/>
                  </a:lnTo>
                  <a:lnTo>
                    <a:pt x="271767" y="21780"/>
                  </a:lnTo>
                  <a:lnTo>
                    <a:pt x="271564" y="21716"/>
                  </a:lnTo>
                  <a:lnTo>
                    <a:pt x="269455" y="21374"/>
                  </a:lnTo>
                  <a:lnTo>
                    <a:pt x="269100" y="21272"/>
                  </a:lnTo>
                  <a:lnTo>
                    <a:pt x="268833" y="21132"/>
                  </a:lnTo>
                  <a:lnTo>
                    <a:pt x="268401" y="20713"/>
                  </a:lnTo>
                  <a:lnTo>
                    <a:pt x="268287" y="20561"/>
                  </a:lnTo>
                  <a:lnTo>
                    <a:pt x="268109" y="20332"/>
                  </a:lnTo>
                  <a:lnTo>
                    <a:pt x="267868" y="19786"/>
                  </a:lnTo>
                  <a:lnTo>
                    <a:pt x="267804" y="19519"/>
                  </a:lnTo>
                  <a:lnTo>
                    <a:pt x="267779" y="19392"/>
                  </a:lnTo>
                  <a:lnTo>
                    <a:pt x="267741" y="19100"/>
                  </a:lnTo>
                  <a:lnTo>
                    <a:pt x="267703" y="18757"/>
                  </a:lnTo>
                  <a:lnTo>
                    <a:pt x="267677" y="18554"/>
                  </a:lnTo>
                  <a:lnTo>
                    <a:pt x="267677" y="18364"/>
                  </a:lnTo>
                  <a:lnTo>
                    <a:pt x="267665" y="18072"/>
                  </a:lnTo>
                  <a:lnTo>
                    <a:pt x="267665" y="17932"/>
                  </a:lnTo>
                  <a:lnTo>
                    <a:pt x="267703" y="17271"/>
                  </a:lnTo>
                  <a:lnTo>
                    <a:pt x="267715" y="16903"/>
                  </a:lnTo>
                  <a:lnTo>
                    <a:pt x="267703" y="16776"/>
                  </a:lnTo>
                  <a:lnTo>
                    <a:pt x="267715" y="16548"/>
                  </a:lnTo>
                  <a:lnTo>
                    <a:pt x="267703" y="16382"/>
                  </a:lnTo>
                  <a:lnTo>
                    <a:pt x="267703" y="16154"/>
                  </a:lnTo>
                  <a:lnTo>
                    <a:pt x="267588" y="15595"/>
                  </a:lnTo>
                  <a:lnTo>
                    <a:pt x="267309" y="15125"/>
                  </a:lnTo>
                  <a:lnTo>
                    <a:pt x="267169" y="14973"/>
                  </a:lnTo>
                  <a:lnTo>
                    <a:pt x="267055" y="14782"/>
                  </a:lnTo>
                  <a:lnTo>
                    <a:pt x="266699" y="14198"/>
                  </a:lnTo>
                  <a:lnTo>
                    <a:pt x="266445" y="13741"/>
                  </a:lnTo>
                  <a:lnTo>
                    <a:pt x="266268" y="13538"/>
                  </a:lnTo>
                  <a:lnTo>
                    <a:pt x="266128" y="13360"/>
                  </a:lnTo>
                  <a:lnTo>
                    <a:pt x="265861" y="13017"/>
                  </a:lnTo>
                  <a:lnTo>
                    <a:pt x="265569" y="12598"/>
                  </a:lnTo>
                  <a:lnTo>
                    <a:pt x="265315" y="12395"/>
                  </a:lnTo>
                  <a:lnTo>
                    <a:pt x="264921" y="11772"/>
                  </a:lnTo>
                  <a:lnTo>
                    <a:pt x="264782" y="11480"/>
                  </a:lnTo>
                  <a:lnTo>
                    <a:pt x="264667" y="11214"/>
                  </a:lnTo>
                  <a:lnTo>
                    <a:pt x="264591" y="11048"/>
                  </a:lnTo>
                  <a:lnTo>
                    <a:pt x="264515" y="10718"/>
                  </a:lnTo>
                  <a:lnTo>
                    <a:pt x="264477" y="10096"/>
                  </a:lnTo>
                  <a:lnTo>
                    <a:pt x="264452" y="9855"/>
                  </a:lnTo>
                  <a:lnTo>
                    <a:pt x="264413" y="9588"/>
                  </a:lnTo>
                  <a:lnTo>
                    <a:pt x="264299" y="9207"/>
                  </a:lnTo>
                  <a:lnTo>
                    <a:pt x="264109" y="8775"/>
                  </a:lnTo>
                  <a:lnTo>
                    <a:pt x="264032" y="8547"/>
                  </a:lnTo>
                  <a:lnTo>
                    <a:pt x="263575" y="7912"/>
                  </a:lnTo>
                  <a:lnTo>
                    <a:pt x="263296" y="7607"/>
                  </a:lnTo>
                  <a:lnTo>
                    <a:pt x="262940" y="7251"/>
                  </a:lnTo>
                  <a:lnTo>
                    <a:pt x="262483" y="6934"/>
                  </a:lnTo>
                  <a:lnTo>
                    <a:pt x="261988" y="6667"/>
                  </a:lnTo>
                  <a:lnTo>
                    <a:pt x="261289" y="6413"/>
                  </a:lnTo>
                  <a:lnTo>
                    <a:pt x="260845" y="6324"/>
                  </a:lnTo>
                  <a:lnTo>
                    <a:pt x="259981" y="6184"/>
                  </a:lnTo>
                  <a:lnTo>
                    <a:pt x="259626" y="6184"/>
                  </a:lnTo>
                  <a:lnTo>
                    <a:pt x="259321" y="6134"/>
                  </a:lnTo>
                  <a:lnTo>
                    <a:pt x="259003" y="6172"/>
                  </a:lnTo>
                  <a:lnTo>
                    <a:pt x="258279" y="5841"/>
                  </a:lnTo>
                  <a:lnTo>
                    <a:pt x="258076" y="5727"/>
                  </a:lnTo>
                  <a:lnTo>
                    <a:pt x="257949" y="5600"/>
                  </a:lnTo>
                  <a:lnTo>
                    <a:pt x="257898" y="5460"/>
                  </a:lnTo>
                  <a:lnTo>
                    <a:pt x="257721" y="4813"/>
                  </a:lnTo>
                  <a:lnTo>
                    <a:pt x="257682" y="4470"/>
                  </a:lnTo>
                  <a:lnTo>
                    <a:pt x="257708" y="4127"/>
                  </a:lnTo>
                  <a:lnTo>
                    <a:pt x="257682" y="3771"/>
                  </a:lnTo>
                  <a:lnTo>
                    <a:pt x="257606" y="3594"/>
                  </a:lnTo>
                  <a:lnTo>
                    <a:pt x="257619" y="3238"/>
                  </a:lnTo>
                  <a:lnTo>
                    <a:pt x="257682" y="3111"/>
                  </a:lnTo>
                  <a:lnTo>
                    <a:pt x="257543" y="2641"/>
                  </a:lnTo>
                  <a:lnTo>
                    <a:pt x="257289" y="2171"/>
                  </a:lnTo>
                  <a:lnTo>
                    <a:pt x="257073" y="1879"/>
                  </a:lnTo>
                  <a:lnTo>
                    <a:pt x="256832" y="1676"/>
                  </a:lnTo>
                  <a:lnTo>
                    <a:pt x="256578" y="1523"/>
                  </a:lnTo>
                  <a:lnTo>
                    <a:pt x="256247" y="1435"/>
                  </a:lnTo>
                  <a:lnTo>
                    <a:pt x="255854" y="1460"/>
                  </a:lnTo>
                  <a:lnTo>
                    <a:pt x="255333" y="1752"/>
                  </a:lnTo>
                  <a:lnTo>
                    <a:pt x="255231" y="1879"/>
                  </a:lnTo>
                  <a:lnTo>
                    <a:pt x="255015" y="2133"/>
                  </a:lnTo>
                  <a:lnTo>
                    <a:pt x="254888" y="2362"/>
                  </a:lnTo>
                  <a:lnTo>
                    <a:pt x="254774" y="2565"/>
                  </a:lnTo>
                  <a:lnTo>
                    <a:pt x="254482" y="2895"/>
                  </a:lnTo>
                  <a:lnTo>
                    <a:pt x="254330" y="3035"/>
                  </a:lnTo>
                  <a:lnTo>
                    <a:pt x="254152" y="3124"/>
                  </a:lnTo>
                  <a:lnTo>
                    <a:pt x="253936" y="3238"/>
                  </a:lnTo>
                  <a:lnTo>
                    <a:pt x="253809" y="3263"/>
                  </a:lnTo>
                  <a:lnTo>
                    <a:pt x="253618" y="3301"/>
                  </a:lnTo>
                  <a:lnTo>
                    <a:pt x="253453" y="3340"/>
                  </a:lnTo>
                  <a:lnTo>
                    <a:pt x="253212" y="3340"/>
                  </a:lnTo>
                  <a:lnTo>
                    <a:pt x="252577" y="3022"/>
                  </a:lnTo>
                  <a:lnTo>
                    <a:pt x="252387" y="2908"/>
                  </a:lnTo>
                  <a:lnTo>
                    <a:pt x="252260" y="2882"/>
                  </a:lnTo>
                  <a:lnTo>
                    <a:pt x="251929" y="2908"/>
                  </a:lnTo>
                  <a:lnTo>
                    <a:pt x="251764" y="2997"/>
                  </a:lnTo>
                  <a:lnTo>
                    <a:pt x="251612" y="3174"/>
                  </a:lnTo>
                  <a:lnTo>
                    <a:pt x="251307" y="3657"/>
                  </a:lnTo>
                  <a:lnTo>
                    <a:pt x="251129" y="3809"/>
                  </a:lnTo>
                  <a:lnTo>
                    <a:pt x="250901" y="4000"/>
                  </a:lnTo>
                  <a:lnTo>
                    <a:pt x="249923" y="4267"/>
                  </a:lnTo>
                  <a:lnTo>
                    <a:pt x="249453" y="4521"/>
                  </a:lnTo>
                  <a:lnTo>
                    <a:pt x="249199" y="4559"/>
                  </a:lnTo>
                  <a:lnTo>
                    <a:pt x="249021" y="4584"/>
                  </a:lnTo>
                  <a:lnTo>
                    <a:pt x="248602" y="4559"/>
                  </a:lnTo>
                  <a:lnTo>
                    <a:pt x="248450" y="4521"/>
                  </a:lnTo>
                  <a:lnTo>
                    <a:pt x="247942" y="4368"/>
                  </a:lnTo>
                  <a:lnTo>
                    <a:pt x="247764" y="4203"/>
                  </a:lnTo>
                  <a:lnTo>
                    <a:pt x="247053" y="3441"/>
                  </a:lnTo>
                  <a:lnTo>
                    <a:pt x="246722" y="3200"/>
                  </a:lnTo>
                  <a:lnTo>
                    <a:pt x="246278" y="3060"/>
                  </a:lnTo>
                  <a:lnTo>
                    <a:pt x="245744" y="3047"/>
                  </a:lnTo>
                  <a:lnTo>
                    <a:pt x="245376" y="2920"/>
                  </a:lnTo>
                  <a:lnTo>
                    <a:pt x="245173" y="2717"/>
                  </a:lnTo>
                  <a:lnTo>
                    <a:pt x="245021" y="2539"/>
                  </a:lnTo>
                  <a:lnTo>
                    <a:pt x="244919" y="2387"/>
                  </a:lnTo>
                  <a:lnTo>
                    <a:pt x="244716" y="2070"/>
                  </a:lnTo>
                  <a:lnTo>
                    <a:pt x="244563" y="1854"/>
                  </a:lnTo>
                  <a:lnTo>
                    <a:pt x="243903" y="914"/>
                  </a:lnTo>
                  <a:lnTo>
                    <a:pt x="243687" y="634"/>
                  </a:lnTo>
                  <a:lnTo>
                    <a:pt x="243446" y="457"/>
                  </a:lnTo>
                  <a:lnTo>
                    <a:pt x="243306" y="342"/>
                  </a:lnTo>
                  <a:lnTo>
                    <a:pt x="243027" y="177"/>
                  </a:lnTo>
                  <a:lnTo>
                    <a:pt x="242442" y="0"/>
                  </a:lnTo>
                  <a:lnTo>
                    <a:pt x="242112" y="12"/>
                  </a:lnTo>
                  <a:lnTo>
                    <a:pt x="241947" y="50"/>
                  </a:lnTo>
                  <a:lnTo>
                    <a:pt x="241807" y="165"/>
                  </a:lnTo>
                  <a:lnTo>
                    <a:pt x="241350" y="571"/>
                  </a:lnTo>
                  <a:lnTo>
                    <a:pt x="240525" y="1854"/>
                  </a:lnTo>
                  <a:lnTo>
                    <a:pt x="240347" y="2031"/>
                  </a:lnTo>
                  <a:lnTo>
                    <a:pt x="240042" y="2184"/>
                  </a:lnTo>
                  <a:lnTo>
                    <a:pt x="239229" y="2438"/>
                  </a:lnTo>
                  <a:lnTo>
                    <a:pt x="239077" y="2603"/>
                  </a:lnTo>
                  <a:lnTo>
                    <a:pt x="238747" y="2679"/>
                  </a:lnTo>
                  <a:lnTo>
                    <a:pt x="238455" y="2755"/>
                  </a:lnTo>
                  <a:lnTo>
                    <a:pt x="238226" y="2895"/>
                  </a:lnTo>
                  <a:lnTo>
                    <a:pt x="238023" y="3124"/>
                  </a:lnTo>
                  <a:lnTo>
                    <a:pt x="237820" y="3314"/>
                  </a:lnTo>
                  <a:lnTo>
                    <a:pt x="237655" y="3479"/>
                  </a:lnTo>
                  <a:lnTo>
                    <a:pt x="237515" y="3594"/>
                  </a:lnTo>
                  <a:lnTo>
                    <a:pt x="237337" y="3759"/>
                  </a:lnTo>
                  <a:lnTo>
                    <a:pt x="237210" y="3924"/>
                  </a:lnTo>
                  <a:lnTo>
                    <a:pt x="236791" y="4394"/>
                  </a:lnTo>
                  <a:lnTo>
                    <a:pt x="236537" y="4546"/>
                  </a:lnTo>
                  <a:lnTo>
                    <a:pt x="236334" y="4660"/>
                  </a:lnTo>
                  <a:lnTo>
                    <a:pt x="235432" y="5156"/>
                  </a:lnTo>
                  <a:lnTo>
                    <a:pt x="235203" y="5397"/>
                  </a:lnTo>
                  <a:lnTo>
                    <a:pt x="235026" y="5702"/>
                  </a:lnTo>
                  <a:lnTo>
                    <a:pt x="235038" y="5905"/>
                  </a:lnTo>
                  <a:lnTo>
                    <a:pt x="235178" y="6184"/>
                  </a:lnTo>
                  <a:lnTo>
                    <a:pt x="235394" y="6642"/>
                  </a:lnTo>
                  <a:lnTo>
                    <a:pt x="235470" y="6781"/>
                  </a:lnTo>
                  <a:lnTo>
                    <a:pt x="235737" y="7150"/>
                  </a:lnTo>
                  <a:lnTo>
                    <a:pt x="235978" y="7353"/>
                  </a:lnTo>
                  <a:lnTo>
                    <a:pt x="236334" y="7670"/>
                  </a:lnTo>
                  <a:lnTo>
                    <a:pt x="236816" y="8293"/>
                  </a:lnTo>
                  <a:lnTo>
                    <a:pt x="237020" y="8559"/>
                  </a:lnTo>
                  <a:lnTo>
                    <a:pt x="237362" y="9067"/>
                  </a:lnTo>
                  <a:lnTo>
                    <a:pt x="237401" y="9220"/>
                  </a:lnTo>
                  <a:lnTo>
                    <a:pt x="237515" y="9436"/>
                  </a:lnTo>
                  <a:lnTo>
                    <a:pt x="237883" y="9804"/>
                  </a:lnTo>
                  <a:lnTo>
                    <a:pt x="237997" y="10032"/>
                  </a:lnTo>
                  <a:lnTo>
                    <a:pt x="238201" y="10426"/>
                  </a:lnTo>
                  <a:lnTo>
                    <a:pt x="238201" y="10439"/>
                  </a:lnTo>
                  <a:lnTo>
                    <a:pt x="238340" y="10858"/>
                  </a:lnTo>
                  <a:lnTo>
                    <a:pt x="238378" y="11201"/>
                  </a:lnTo>
                  <a:lnTo>
                    <a:pt x="238239" y="11709"/>
                  </a:lnTo>
                  <a:lnTo>
                    <a:pt x="238124" y="11925"/>
                  </a:lnTo>
                  <a:lnTo>
                    <a:pt x="237921" y="12128"/>
                  </a:lnTo>
                  <a:lnTo>
                    <a:pt x="237782" y="12268"/>
                  </a:lnTo>
                  <a:lnTo>
                    <a:pt x="237439" y="12636"/>
                  </a:lnTo>
                  <a:lnTo>
                    <a:pt x="237058" y="13017"/>
                  </a:lnTo>
                  <a:lnTo>
                    <a:pt x="236702" y="13398"/>
                  </a:lnTo>
                  <a:lnTo>
                    <a:pt x="236397" y="13754"/>
                  </a:lnTo>
                  <a:lnTo>
                    <a:pt x="236080" y="14300"/>
                  </a:lnTo>
                  <a:lnTo>
                    <a:pt x="236029" y="14439"/>
                  </a:lnTo>
                  <a:lnTo>
                    <a:pt x="236016" y="14719"/>
                  </a:lnTo>
                  <a:lnTo>
                    <a:pt x="236092" y="14985"/>
                  </a:lnTo>
                  <a:lnTo>
                    <a:pt x="236245" y="15227"/>
                  </a:lnTo>
                  <a:lnTo>
                    <a:pt x="236410" y="15493"/>
                  </a:lnTo>
                  <a:lnTo>
                    <a:pt x="236537" y="15608"/>
                  </a:lnTo>
                  <a:lnTo>
                    <a:pt x="236727" y="15646"/>
                  </a:lnTo>
                  <a:lnTo>
                    <a:pt x="236880" y="15684"/>
                  </a:lnTo>
                  <a:lnTo>
                    <a:pt x="238378" y="15709"/>
                  </a:lnTo>
                  <a:lnTo>
                    <a:pt x="238569" y="15747"/>
                  </a:lnTo>
                  <a:lnTo>
                    <a:pt x="238925" y="15811"/>
                  </a:lnTo>
                  <a:lnTo>
                    <a:pt x="239052" y="15811"/>
                  </a:lnTo>
                  <a:lnTo>
                    <a:pt x="239191" y="15824"/>
                  </a:lnTo>
                  <a:lnTo>
                    <a:pt x="239356" y="15874"/>
                  </a:lnTo>
                  <a:lnTo>
                    <a:pt x="239839" y="16052"/>
                  </a:lnTo>
                  <a:lnTo>
                    <a:pt x="240017" y="16192"/>
                  </a:lnTo>
                  <a:lnTo>
                    <a:pt x="240474" y="16535"/>
                  </a:lnTo>
                  <a:lnTo>
                    <a:pt x="240601" y="16700"/>
                  </a:lnTo>
                  <a:lnTo>
                    <a:pt x="240664" y="17068"/>
                  </a:lnTo>
                  <a:lnTo>
                    <a:pt x="240614" y="17437"/>
                  </a:lnTo>
                  <a:lnTo>
                    <a:pt x="240487" y="17779"/>
                  </a:lnTo>
                  <a:lnTo>
                    <a:pt x="240347" y="18021"/>
                  </a:lnTo>
                  <a:lnTo>
                    <a:pt x="240245" y="18160"/>
                  </a:lnTo>
                  <a:lnTo>
                    <a:pt x="239763" y="18643"/>
                  </a:lnTo>
                  <a:lnTo>
                    <a:pt x="239293" y="18948"/>
                  </a:lnTo>
                  <a:lnTo>
                    <a:pt x="239153" y="19062"/>
                  </a:lnTo>
                  <a:lnTo>
                    <a:pt x="238886" y="19265"/>
                  </a:lnTo>
                  <a:lnTo>
                    <a:pt x="238582" y="19646"/>
                  </a:lnTo>
                  <a:lnTo>
                    <a:pt x="238467" y="19888"/>
                  </a:lnTo>
                  <a:lnTo>
                    <a:pt x="238467" y="20231"/>
                  </a:lnTo>
                  <a:lnTo>
                    <a:pt x="238607" y="20650"/>
                  </a:lnTo>
                  <a:lnTo>
                    <a:pt x="239140" y="21462"/>
                  </a:lnTo>
                  <a:lnTo>
                    <a:pt x="239267" y="21793"/>
                  </a:lnTo>
                  <a:lnTo>
                    <a:pt x="239382" y="22250"/>
                  </a:lnTo>
                  <a:lnTo>
                    <a:pt x="239382" y="22504"/>
                  </a:lnTo>
                  <a:lnTo>
                    <a:pt x="239318" y="22682"/>
                  </a:lnTo>
                  <a:lnTo>
                    <a:pt x="239191" y="22821"/>
                  </a:lnTo>
                  <a:lnTo>
                    <a:pt x="238937" y="22872"/>
                  </a:lnTo>
                  <a:lnTo>
                    <a:pt x="238531" y="22898"/>
                  </a:lnTo>
                  <a:lnTo>
                    <a:pt x="238175" y="22821"/>
                  </a:lnTo>
                  <a:lnTo>
                    <a:pt x="237578" y="22593"/>
                  </a:lnTo>
                  <a:lnTo>
                    <a:pt x="237147" y="22453"/>
                  </a:lnTo>
                  <a:lnTo>
                    <a:pt x="236397" y="22339"/>
                  </a:lnTo>
                  <a:lnTo>
                    <a:pt x="236207" y="22313"/>
                  </a:lnTo>
                  <a:lnTo>
                    <a:pt x="235877" y="22263"/>
                  </a:lnTo>
                  <a:lnTo>
                    <a:pt x="235623" y="22199"/>
                  </a:lnTo>
                  <a:lnTo>
                    <a:pt x="235343" y="22263"/>
                  </a:lnTo>
                  <a:lnTo>
                    <a:pt x="234949" y="22453"/>
                  </a:lnTo>
                  <a:lnTo>
                    <a:pt x="234391" y="22821"/>
                  </a:lnTo>
                  <a:lnTo>
                    <a:pt x="233425" y="23291"/>
                  </a:lnTo>
                  <a:lnTo>
                    <a:pt x="233019" y="23418"/>
                  </a:lnTo>
                  <a:lnTo>
                    <a:pt x="232702" y="23444"/>
                  </a:lnTo>
                  <a:lnTo>
                    <a:pt x="231978" y="23279"/>
                  </a:lnTo>
                  <a:lnTo>
                    <a:pt x="231178" y="23202"/>
                  </a:lnTo>
                  <a:lnTo>
                    <a:pt x="230619" y="23253"/>
                  </a:lnTo>
                  <a:lnTo>
                    <a:pt x="230581" y="23279"/>
                  </a:lnTo>
                  <a:lnTo>
                    <a:pt x="230149" y="23494"/>
                  </a:lnTo>
                  <a:lnTo>
                    <a:pt x="229565" y="23990"/>
                  </a:lnTo>
                  <a:lnTo>
                    <a:pt x="228980" y="24307"/>
                  </a:lnTo>
                  <a:lnTo>
                    <a:pt x="228688" y="24447"/>
                  </a:lnTo>
                  <a:lnTo>
                    <a:pt x="228549" y="24523"/>
                  </a:lnTo>
                  <a:lnTo>
                    <a:pt x="228142" y="24739"/>
                  </a:lnTo>
                  <a:lnTo>
                    <a:pt x="227799" y="25018"/>
                  </a:lnTo>
                  <a:lnTo>
                    <a:pt x="227431" y="25234"/>
                  </a:lnTo>
                  <a:lnTo>
                    <a:pt x="227190" y="25374"/>
                  </a:lnTo>
                  <a:lnTo>
                    <a:pt x="227037" y="25463"/>
                  </a:lnTo>
                  <a:lnTo>
                    <a:pt x="226618" y="25603"/>
                  </a:lnTo>
                  <a:lnTo>
                    <a:pt x="226606" y="25603"/>
                  </a:lnTo>
                  <a:lnTo>
                    <a:pt x="225513" y="26365"/>
                  </a:lnTo>
                  <a:lnTo>
                    <a:pt x="225209" y="26542"/>
                  </a:lnTo>
                  <a:lnTo>
                    <a:pt x="224929" y="26847"/>
                  </a:lnTo>
                  <a:lnTo>
                    <a:pt x="224218" y="27520"/>
                  </a:lnTo>
                  <a:lnTo>
                    <a:pt x="223634" y="28079"/>
                  </a:lnTo>
                  <a:lnTo>
                    <a:pt x="223367" y="28282"/>
                  </a:lnTo>
                  <a:lnTo>
                    <a:pt x="222961" y="28524"/>
                  </a:lnTo>
                  <a:lnTo>
                    <a:pt x="222503" y="28727"/>
                  </a:lnTo>
                  <a:lnTo>
                    <a:pt x="221703" y="28994"/>
                  </a:lnTo>
                  <a:lnTo>
                    <a:pt x="221475" y="28994"/>
                  </a:lnTo>
                  <a:lnTo>
                    <a:pt x="220967" y="29032"/>
                  </a:lnTo>
                  <a:lnTo>
                    <a:pt x="220814" y="29006"/>
                  </a:lnTo>
                  <a:lnTo>
                    <a:pt x="220268" y="28828"/>
                  </a:lnTo>
                  <a:lnTo>
                    <a:pt x="220268" y="28828"/>
                  </a:lnTo>
                  <a:lnTo>
                    <a:pt x="219659" y="28524"/>
                  </a:lnTo>
                  <a:lnTo>
                    <a:pt x="219290" y="28219"/>
                  </a:lnTo>
                  <a:lnTo>
                    <a:pt x="219036" y="27927"/>
                  </a:lnTo>
                  <a:lnTo>
                    <a:pt x="218414" y="26860"/>
                  </a:lnTo>
                  <a:lnTo>
                    <a:pt x="218236" y="26619"/>
                  </a:lnTo>
                  <a:lnTo>
                    <a:pt x="218046" y="26301"/>
                  </a:lnTo>
                  <a:lnTo>
                    <a:pt x="217919" y="26200"/>
                  </a:lnTo>
                  <a:lnTo>
                    <a:pt x="217423" y="25907"/>
                  </a:lnTo>
                  <a:lnTo>
                    <a:pt x="217004" y="25780"/>
                  </a:lnTo>
                  <a:lnTo>
                    <a:pt x="216598" y="25704"/>
                  </a:lnTo>
                  <a:lnTo>
                    <a:pt x="215950" y="25628"/>
                  </a:lnTo>
                  <a:lnTo>
                    <a:pt x="215734" y="25641"/>
                  </a:lnTo>
                  <a:lnTo>
                    <a:pt x="215595" y="25653"/>
                  </a:lnTo>
                  <a:lnTo>
                    <a:pt x="215112" y="25679"/>
                  </a:lnTo>
                  <a:lnTo>
                    <a:pt x="213906" y="25984"/>
                  </a:lnTo>
                  <a:lnTo>
                    <a:pt x="213740" y="26047"/>
                  </a:lnTo>
                  <a:lnTo>
                    <a:pt x="213588" y="26098"/>
                  </a:lnTo>
                  <a:lnTo>
                    <a:pt x="213398" y="26161"/>
                  </a:lnTo>
                  <a:lnTo>
                    <a:pt x="212864" y="26301"/>
                  </a:lnTo>
                  <a:lnTo>
                    <a:pt x="212280" y="26390"/>
                  </a:lnTo>
                  <a:lnTo>
                    <a:pt x="211861" y="26390"/>
                  </a:lnTo>
                  <a:lnTo>
                    <a:pt x="211683" y="26339"/>
                  </a:lnTo>
                  <a:lnTo>
                    <a:pt x="211556" y="26314"/>
                  </a:lnTo>
                  <a:lnTo>
                    <a:pt x="211264" y="26238"/>
                  </a:lnTo>
                  <a:lnTo>
                    <a:pt x="210731" y="26111"/>
                  </a:lnTo>
                  <a:lnTo>
                    <a:pt x="210591" y="26085"/>
                  </a:lnTo>
                  <a:lnTo>
                    <a:pt x="210464" y="26047"/>
                  </a:lnTo>
                  <a:lnTo>
                    <a:pt x="209956" y="25984"/>
                  </a:lnTo>
                  <a:lnTo>
                    <a:pt x="209689" y="26034"/>
                  </a:lnTo>
                  <a:lnTo>
                    <a:pt x="209422" y="26123"/>
                  </a:lnTo>
                  <a:lnTo>
                    <a:pt x="208838" y="26454"/>
                  </a:lnTo>
                  <a:lnTo>
                    <a:pt x="208648" y="26657"/>
                  </a:lnTo>
                  <a:lnTo>
                    <a:pt x="208559" y="26822"/>
                  </a:lnTo>
                  <a:lnTo>
                    <a:pt x="208432" y="27050"/>
                  </a:lnTo>
                  <a:lnTo>
                    <a:pt x="208216" y="27343"/>
                  </a:lnTo>
                  <a:lnTo>
                    <a:pt x="208102" y="27482"/>
                  </a:lnTo>
                  <a:lnTo>
                    <a:pt x="207949" y="27711"/>
                  </a:lnTo>
                  <a:lnTo>
                    <a:pt x="207771" y="28562"/>
                  </a:lnTo>
                  <a:lnTo>
                    <a:pt x="207746" y="28727"/>
                  </a:lnTo>
                  <a:lnTo>
                    <a:pt x="207733" y="28994"/>
                  </a:lnTo>
                  <a:lnTo>
                    <a:pt x="207746" y="29222"/>
                  </a:lnTo>
                  <a:lnTo>
                    <a:pt x="207784" y="29413"/>
                  </a:lnTo>
                  <a:lnTo>
                    <a:pt x="208330" y="30162"/>
                  </a:lnTo>
                  <a:lnTo>
                    <a:pt x="208622" y="30848"/>
                  </a:lnTo>
                  <a:lnTo>
                    <a:pt x="208673" y="31495"/>
                  </a:lnTo>
                  <a:lnTo>
                    <a:pt x="208673" y="31673"/>
                  </a:lnTo>
                  <a:lnTo>
                    <a:pt x="208648" y="31978"/>
                  </a:lnTo>
                  <a:lnTo>
                    <a:pt x="208584" y="32537"/>
                  </a:lnTo>
                  <a:lnTo>
                    <a:pt x="208610" y="33921"/>
                  </a:lnTo>
                  <a:lnTo>
                    <a:pt x="208610" y="33985"/>
                  </a:lnTo>
                  <a:lnTo>
                    <a:pt x="208648" y="34239"/>
                  </a:lnTo>
                  <a:lnTo>
                    <a:pt x="208711" y="34455"/>
                  </a:lnTo>
                  <a:lnTo>
                    <a:pt x="208762" y="34670"/>
                  </a:lnTo>
                  <a:lnTo>
                    <a:pt x="208864" y="34861"/>
                  </a:lnTo>
                  <a:lnTo>
                    <a:pt x="209143" y="35420"/>
                  </a:lnTo>
                  <a:lnTo>
                    <a:pt x="209562" y="36220"/>
                  </a:lnTo>
                  <a:lnTo>
                    <a:pt x="209765" y="36817"/>
                  </a:lnTo>
                  <a:lnTo>
                    <a:pt x="209816" y="37363"/>
                  </a:lnTo>
                  <a:lnTo>
                    <a:pt x="209816" y="37363"/>
                  </a:lnTo>
                  <a:lnTo>
                    <a:pt x="209689" y="38328"/>
                  </a:lnTo>
                  <a:lnTo>
                    <a:pt x="209422" y="38874"/>
                  </a:lnTo>
                  <a:lnTo>
                    <a:pt x="209283" y="39065"/>
                  </a:lnTo>
                  <a:lnTo>
                    <a:pt x="208940" y="39344"/>
                  </a:lnTo>
                  <a:lnTo>
                    <a:pt x="208495" y="39585"/>
                  </a:lnTo>
                  <a:lnTo>
                    <a:pt x="207683" y="39966"/>
                  </a:lnTo>
                  <a:lnTo>
                    <a:pt x="207479" y="40068"/>
                  </a:lnTo>
                  <a:lnTo>
                    <a:pt x="207276" y="40220"/>
                  </a:lnTo>
                  <a:lnTo>
                    <a:pt x="207009" y="40462"/>
                  </a:lnTo>
                  <a:lnTo>
                    <a:pt x="206908" y="40601"/>
                  </a:lnTo>
                  <a:lnTo>
                    <a:pt x="206806" y="40817"/>
                  </a:lnTo>
                  <a:lnTo>
                    <a:pt x="206743" y="40957"/>
                  </a:lnTo>
                  <a:lnTo>
                    <a:pt x="206743" y="40957"/>
                  </a:lnTo>
                  <a:lnTo>
                    <a:pt x="206501" y="41694"/>
                  </a:lnTo>
                  <a:lnTo>
                    <a:pt x="206057" y="42443"/>
                  </a:lnTo>
                  <a:lnTo>
                    <a:pt x="205727" y="42824"/>
                  </a:lnTo>
                  <a:lnTo>
                    <a:pt x="205371" y="43014"/>
                  </a:lnTo>
                  <a:lnTo>
                    <a:pt x="205028" y="43192"/>
                  </a:lnTo>
                  <a:lnTo>
                    <a:pt x="204787" y="43294"/>
                  </a:lnTo>
                  <a:lnTo>
                    <a:pt x="204609" y="43370"/>
                  </a:lnTo>
                  <a:lnTo>
                    <a:pt x="204444" y="43433"/>
                  </a:lnTo>
                  <a:lnTo>
                    <a:pt x="204431" y="43433"/>
                  </a:lnTo>
                  <a:lnTo>
                    <a:pt x="203504" y="43700"/>
                  </a:lnTo>
                  <a:lnTo>
                    <a:pt x="203009" y="43776"/>
                  </a:lnTo>
                  <a:lnTo>
                    <a:pt x="201929" y="43814"/>
                  </a:lnTo>
                  <a:lnTo>
                    <a:pt x="201307" y="43992"/>
                  </a:lnTo>
                  <a:lnTo>
                    <a:pt x="200532" y="44513"/>
                  </a:lnTo>
                  <a:lnTo>
                    <a:pt x="200329" y="44691"/>
                  </a:lnTo>
                  <a:lnTo>
                    <a:pt x="199720" y="45681"/>
                  </a:lnTo>
                  <a:lnTo>
                    <a:pt x="199656" y="46062"/>
                  </a:lnTo>
                  <a:lnTo>
                    <a:pt x="199250" y="47015"/>
                  </a:lnTo>
                  <a:lnTo>
                    <a:pt x="199097" y="47396"/>
                  </a:lnTo>
                  <a:lnTo>
                    <a:pt x="198983" y="47828"/>
                  </a:lnTo>
                  <a:lnTo>
                    <a:pt x="198920" y="48069"/>
                  </a:lnTo>
                  <a:lnTo>
                    <a:pt x="198856" y="48361"/>
                  </a:lnTo>
                  <a:lnTo>
                    <a:pt x="198831" y="48602"/>
                  </a:lnTo>
                  <a:lnTo>
                    <a:pt x="198856" y="49263"/>
                  </a:lnTo>
                  <a:lnTo>
                    <a:pt x="198805" y="49568"/>
                  </a:lnTo>
                  <a:lnTo>
                    <a:pt x="198704" y="49872"/>
                  </a:lnTo>
                  <a:lnTo>
                    <a:pt x="198526" y="50457"/>
                  </a:lnTo>
                  <a:lnTo>
                    <a:pt x="198450" y="50736"/>
                  </a:lnTo>
                  <a:lnTo>
                    <a:pt x="198094" y="51714"/>
                  </a:lnTo>
                  <a:lnTo>
                    <a:pt x="197827" y="52120"/>
                  </a:lnTo>
                  <a:lnTo>
                    <a:pt x="197510" y="52552"/>
                  </a:lnTo>
                  <a:lnTo>
                    <a:pt x="197332" y="52755"/>
                  </a:lnTo>
                  <a:lnTo>
                    <a:pt x="197129" y="53162"/>
                  </a:lnTo>
                  <a:lnTo>
                    <a:pt x="197027" y="53339"/>
                  </a:lnTo>
                  <a:lnTo>
                    <a:pt x="196595" y="53708"/>
                  </a:lnTo>
                  <a:lnTo>
                    <a:pt x="196456" y="53809"/>
                  </a:lnTo>
                  <a:lnTo>
                    <a:pt x="195821" y="54190"/>
                  </a:lnTo>
                  <a:lnTo>
                    <a:pt x="195592" y="54317"/>
                  </a:lnTo>
                  <a:lnTo>
                    <a:pt x="195237" y="54533"/>
                  </a:lnTo>
                  <a:lnTo>
                    <a:pt x="195084" y="54622"/>
                  </a:lnTo>
                  <a:lnTo>
                    <a:pt x="194944" y="54711"/>
                  </a:lnTo>
                  <a:lnTo>
                    <a:pt x="194513" y="54978"/>
                  </a:lnTo>
                  <a:lnTo>
                    <a:pt x="194195" y="55156"/>
                  </a:lnTo>
                  <a:lnTo>
                    <a:pt x="193878" y="55359"/>
                  </a:lnTo>
                  <a:lnTo>
                    <a:pt x="193738" y="55410"/>
                  </a:lnTo>
                  <a:lnTo>
                    <a:pt x="193573" y="55498"/>
                  </a:lnTo>
                  <a:lnTo>
                    <a:pt x="193281" y="55460"/>
                  </a:lnTo>
                  <a:lnTo>
                    <a:pt x="193230" y="55448"/>
                  </a:lnTo>
                  <a:lnTo>
                    <a:pt x="192468" y="54825"/>
                  </a:lnTo>
                  <a:lnTo>
                    <a:pt x="192506" y="54698"/>
                  </a:lnTo>
                  <a:lnTo>
                    <a:pt x="192138" y="54317"/>
                  </a:lnTo>
                  <a:lnTo>
                    <a:pt x="191960" y="54241"/>
                  </a:lnTo>
                  <a:lnTo>
                    <a:pt x="191757" y="54152"/>
                  </a:lnTo>
                  <a:lnTo>
                    <a:pt x="191249" y="54152"/>
                  </a:lnTo>
                  <a:lnTo>
                    <a:pt x="191122" y="54203"/>
                  </a:lnTo>
                  <a:lnTo>
                    <a:pt x="190893" y="54317"/>
                  </a:lnTo>
                  <a:lnTo>
                    <a:pt x="190703" y="54368"/>
                  </a:lnTo>
                  <a:lnTo>
                    <a:pt x="190322" y="54457"/>
                  </a:lnTo>
                  <a:lnTo>
                    <a:pt x="190042" y="54521"/>
                  </a:lnTo>
                  <a:lnTo>
                    <a:pt x="189674" y="54648"/>
                  </a:lnTo>
                  <a:lnTo>
                    <a:pt x="189395" y="54889"/>
                  </a:lnTo>
                  <a:lnTo>
                    <a:pt x="189255" y="55168"/>
                  </a:lnTo>
                  <a:lnTo>
                    <a:pt x="189115" y="55422"/>
                  </a:lnTo>
                  <a:lnTo>
                    <a:pt x="188975" y="56095"/>
                  </a:lnTo>
                  <a:lnTo>
                    <a:pt x="188975" y="56476"/>
                  </a:lnTo>
                  <a:lnTo>
                    <a:pt x="188950" y="56641"/>
                  </a:lnTo>
                  <a:lnTo>
                    <a:pt x="188887" y="57200"/>
                  </a:lnTo>
                  <a:lnTo>
                    <a:pt x="188709" y="57594"/>
                  </a:lnTo>
                  <a:lnTo>
                    <a:pt x="188607" y="57772"/>
                  </a:lnTo>
                  <a:lnTo>
                    <a:pt x="188290" y="58254"/>
                  </a:lnTo>
                  <a:lnTo>
                    <a:pt x="188061" y="58445"/>
                  </a:lnTo>
                  <a:lnTo>
                    <a:pt x="187451" y="58953"/>
                  </a:lnTo>
                  <a:lnTo>
                    <a:pt x="186867" y="59499"/>
                  </a:lnTo>
                  <a:lnTo>
                    <a:pt x="186143" y="60413"/>
                  </a:lnTo>
                  <a:lnTo>
                    <a:pt x="186004" y="60680"/>
                  </a:lnTo>
                  <a:lnTo>
                    <a:pt x="185864" y="61074"/>
                  </a:lnTo>
                  <a:lnTo>
                    <a:pt x="185470" y="62128"/>
                  </a:lnTo>
                  <a:lnTo>
                    <a:pt x="185419" y="63449"/>
                  </a:lnTo>
                  <a:lnTo>
                    <a:pt x="185623" y="65277"/>
                  </a:lnTo>
                  <a:lnTo>
                    <a:pt x="185661" y="65938"/>
                  </a:lnTo>
                  <a:lnTo>
                    <a:pt x="185623" y="66243"/>
                  </a:lnTo>
                  <a:lnTo>
                    <a:pt x="185585" y="66840"/>
                  </a:lnTo>
                  <a:lnTo>
                    <a:pt x="185229" y="67652"/>
                  </a:lnTo>
                  <a:lnTo>
                    <a:pt x="185127" y="68008"/>
                  </a:lnTo>
                  <a:lnTo>
                    <a:pt x="185089" y="68173"/>
                  </a:lnTo>
                  <a:lnTo>
                    <a:pt x="185051" y="68364"/>
                  </a:lnTo>
                  <a:lnTo>
                    <a:pt x="184962" y="68846"/>
                  </a:lnTo>
                  <a:lnTo>
                    <a:pt x="184911" y="69672"/>
                  </a:lnTo>
                  <a:lnTo>
                    <a:pt x="184886" y="69849"/>
                  </a:lnTo>
                  <a:lnTo>
                    <a:pt x="184823" y="70230"/>
                  </a:lnTo>
                  <a:lnTo>
                    <a:pt x="184759" y="70434"/>
                  </a:lnTo>
                  <a:lnTo>
                    <a:pt x="184619" y="70777"/>
                  </a:lnTo>
                  <a:lnTo>
                    <a:pt x="184378" y="71094"/>
                  </a:lnTo>
                  <a:lnTo>
                    <a:pt x="184162" y="71335"/>
                  </a:lnTo>
                  <a:lnTo>
                    <a:pt x="183921" y="71564"/>
                  </a:lnTo>
                  <a:lnTo>
                    <a:pt x="183489" y="71805"/>
                  </a:lnTo>
                  <a:lnTo>
                    <a:pt x="183311" y="71907"/>
                  </a:lnTo>
                  <a:lnTo>
                    <a:pt x="183146" y="71932"/>
                  </a:lnTo>
                  <a:lnTo>
                    <a:pt x="182968" y="71970"/>
                  </a:lnTo>
                  <a:lnTo>
                    <a:pt x="182092" y="72034"/>
                  </a:lnTo>
                  <a:lnTo>
                    <a:pt x="181063" y="72250"/>
                  </a:lnTo>
                  <a:lnTo>
                    <a:pt x="180441" y="72326"/>
                  </a:lnTo>
                  <a:lnTo>
                    <a:pt x="179882" y="72491"/>
                  </a:lnTo>
                  <a:lnTo>
                    <a:pt x="179425" y="72720"/>
                  </a:lnTo>
                  <a:lnTo>
                    <a:pt x="179298" y="72859"/>
                  </a:lnTo>
                  <a:lnTo>
                    <a:pt x="179196" y="73139"/>
                  </a:lnTo>
                  <a:lnTo>
                    <a:pt x="179158" y="73329"/>
                  </a:lnTo>
                  <a:lnTo>
                    <a:pt x="179260" y="74066"/>
                  </a:lnTo>
                  <a:lnTo>
                    <a:pt x="179209" y="74434"/>
                  </a:lnTo>
                  <a:lnTo>
                    <a:pt x="179108" y="74637"/>
                  </a:lnTo>
                  <a:lnTo>
                    <a:pt x="179019" y="74790"/>
                  </a:lnTo>
                  <a:lnTo>
                    <a:pt x="178803" y="74866"/>
                  </a:lnTo>
                  <a:lnTo>
                    <a:pt x="178561" y="74828"/>
                  </a:lnTo>
                  <a:lnTo>
                    <a:pt x="178244" y="74574"/>
                  </a:lnTo>
                  <a:lnTo>
                    <a:pt x="177812" y="74015"/>
                  </a:lnTo>
                  <a:lnTo>
                    <a:pt x="177317" y="73024"/>
                  </a:lnTo>
                  <a:lnTo>
                    <a:pt x="177152" y="72643"/>
                  </a:lnTo>
                  <a:lnTo>
                    <a:pt x="177190" y="72491"/>
                  </a:lnTo>
                  <a:lnTo>
                    <a:pt x="177101" y="72364"/>
                  </a:lnTo>
                  <a:lnTo>
                    <a:pt x="176923" y="72186"/>
                  </a:lnTo>
                  <a:lnTo>
                    <a:pt x="176618" y="71958"/>
                  </a:lnTo>
                  <a:lnTo>
                    <a:pt x="176148" y="71666"/>
                  </a:lnTo>
                  <a:lnTo>
                    <a:pt x="175526" y="71386"/>
                  </a:lnTo>
                  <a:lnTo>
                    <a:pt x="175031" y="71272"/>
                  </a:lnTo>
                  <a:lnTo>
                    <a:pt x="174866" y="71246"/>
                  </a:lnTo>
                  <a:lnTo>
                    <a:pt x="174574" y="71221"/>
                  </a:lnTo>
                  <a:lnTo>
                    <a:pt x="174294" y="71221"/>
                  </a:lnTo>
                  <a:lnTo>
                    <a:pt x="174155" y="71246"/>
                  </a:lnTo>
                  <a:lnTo>
                    <a:pt x="173913" y="71246"/>
                  </a:lnTo>
                  <a:lnTo>
                    <a:pt x="173431" y="71386"/>
                  </a:lnTo>
                  <a:lnTo>
                    <a:pt x="172592" y="71602"/>
                  </a:lnTo>
                  <a:lnTo>
                    <a:pt x="172338" y="71589"/>
                  </a:lnTo>
                  <a:lnTo>
                    <a:pt x="172021" y="71513"/>
                  </a:lnTo>
                  <a:lnTo>
                    <a:pt x="171500" y="71221"/>
                  </a:lnTo>
                  <a:lnTo>
                    <a:pt x="171234" y="71107"/>
                  </a:lnTo>
                  <a:lnTo>
                    <a:pt x="171094" y="71031"/>
                  </a:lnTo>
                  <a:lnTo>
                    <a:pt x="170941" y="70967"/>
                  </a:lnTo>
                  <a:lnTo>
                    <a:pt x="170649" y="70840"/>
                  </a:lnTo>
                  <a:lnTo>
                    <a:pt x="169951" y="70446"/>
                  </a:lnTo>
                  <a:lnTo>
                    <a:pt x="169710" y="70116"/>
                  </a:lnTo>
                  <a:lnTo>
                    <a:pt x="169329" y="69748"/>
                  </a:lnTo>
                  <a:lnTo>
                    <a:pt x="168490" y="69316"/>
                  </a:lnTo>
                  <a:lnTo>
                    <a:pt x="168351" y="69202"/>
                  </a:lnTo>
                  <a:lnTo>
                    <a:pt x="167995" y="68922"/>
                  </a:lnTo>
                  <a:lnTo>
                    <a:pt x="167665" y="68605"/>
                  </a:lnTo>
                  <a:lnTo>
                    <a:pt x="167385" y="68071"/>
                  </a:lnTo>
                  <a:lnTo>
                    <a:pt x="167081" y="66586"/>
                  </a:lnTo>
                  <a:lnTo>
                    <a:pt x="167081" y="66001"/>
                  </a:lnTo>
                  <a:lnTo>
                    <a:pt x="167157" y="65570"/>
                  </a:lnTo>
                  <a:lnTo>
                    <a:pt x="167246" y="65125"/>
                  </a:lnTo>
                  <a:lnTo>
                    <a:pt x="167309" y="64820"/>
                  </a:lnTo>
                  <a:lnTo>
                    <a:pt x="167335" y="64681"/>
                  </a:lnTo>
                  <a:lnTo>
                    <a:pt x="167398" y="64350"/>
                  </a:lnTo>
                  <a:lnTo>
                    <a:pt x="167462" y="64020"/>
                  </a:lnTo>
                  <a:lnTo>
                    <a:pt x="167436" y="63550"/>
                  </a:lnTo>
                  <a:lnTo>
                    <a:pt x="167119" y="63017"/>
                  </a:lnTo>
                  <a:lnTo>
                    <a:pt x="166662" y="62268"/>
                  </a:lnTo>
                  <a:lnTo>
                    <a:pt x="165836" y="61721"/>
                  </a:lnTo>
                  <a:lnTo>
                    <a:pt x="165671" y="61734"/>
                  </a:lnTo>
                  <a:lnTo>
                    <a:pt x="165468" y="61772"/>
                  </a:lnTo>
                  <a:lnTo>
                    <a:pt x="165150" y="61925"/>
                  </a:lnTo>
                  <a:lnTo>
                    <a:pt x="164858" y="62255"/>
                  </a:lnTo>
                  <a:lnTo>
                    <a:pt x="164795" y="62458"/>
                  </a:lnTo>
                  <a:lnTo>
                    <a:pt x="164909" y="62928"/>
                  </a:lnTo>
                  <a:lnTo>
                    <a:pt x="164909" y="63436"/>
                  </a:lnTo>
                  <a:lnTo>
                    <a:pt x="164706" y="63766"/>
                  </a:lnTo>
                  <a:lnTo>
                    <a:pt x="164325" y="64071"/>
                  </a:lnTo>
                  <a:lnTo>
                    <a:pt x="163448" y="64109"/>
                  </a:lnTo>
                  <a:lnTo>
                    <a:pt x="162344" y="63969"/>
                  </a:lnTo>
                  <a:lnTo>
                    <a:pt x="162115" y="64046"/>
                  </a:lnTo>
                  <a:lnTo>
                    <a:pt x="161747" y="64325"/>
                  </a:lnTo>
                  <a:lnTo>
                    <a:pt x="161594" y="64655"/>
                  </a:lnTo>
                  <a:lnTo>
                    <a:pt x="161442" y="65023"/>
                  </a:lnTo>
                  <a:lnTo>
                    <a:pt x="161302" y="65379"/>
                  </a:lnTo>
                  <a:lnTo>
                    <a:pt x="161010" y="65531"/>
                  </a:lnTo>
                  <a:lnTo>
                    <a:pt x="160845" y="65519"/>
                  </a:lnTo>
                  <a:lnTo>
                    <a:pt x="160235" y="64833"/>
                  </a:lnTo>
                  <a:lnTo>
                    <a:pt x="160007" y="64630"/>
                  </a:lnTo>
                  <a:lnTo>
                    <a:pt x="159727" y="64414"/>
                  </a:lnTo>
                  <a:lnTo>
                    <a:pt x="159550" y="64249"/>
                  </a:lnTo>
                  <a:lnTo>
                    <a:pt x="158648" y="64160"/>
                  </a:lnTo>
                  <a:lnTo>
                    <a:pt x="158280" y="64312"/>
                  </a:lnTo>
                  <a:lnTo>
                    <a:pt x="158013" y="64592"/>
                  </a:lnTo>
                  <a:lnTo>
                    <a:pt x="157835" y="64935"/>
                  </a:lnTo>
                  <a:lnTo>
                    <a:pt x="157822" y="65404"/>
                  </a:lnTo>
                  <a:lnTo>
                    <a:pt x="157937" y="65747"/>
                  </a:lnTo>
                  <a:lnTo>
                    <a:pt x="158191" y="66039"/>
                  </a:lnTo>
                  <a:lnTo>
                    <a:pt x="158622" y="66281"/>
                  </a:lnTo>
                  <a:lnTo>
                    <a:pt x="158775" y="66357"/>
                  </a:lnTo>
                  <a:lnTo>
                    <a:pt x="159410" y="66662"/>
                  </a:lnTo>
                  <a:lnTo>
                    <a:pt x="159600" y="67195"/>
                  </a:lnTo>
                  <a:lnTo>
                    <a:pt x="159461" y="67906"/>
                  </a:lnTo>
                  <a:lnTo>
                    <a:pt x="159194" y="68338"/>
                  </a:lnTo>
                  <a:lnTo>
                    <a:pt x="158495" y="68960"/>
                  </a:lnTo>
                  <a:lnTo>
                    <a:pt x="157505" y="69227"/>
                  </a:lnTo>
                  <a:lnTo>
                    <a:pt x="157086" y="69265"/>
                  </a:lnTo>
                  <a:lnTo>
                    <a:pt x="156667" y="69265"/>
                  </a:lnTo>
                  <a:lnTo>
                    <a:pt x="156095" y="69240"/>
                  </a:lnTo>
                  <a:lnTo>
                    <a:pt x="155524" y="69316"/>
                  </a:lnTo>
                  <a:lnTo>
                    <a:pt x="155270" y="69443"/>
                  </a:lnTo>
                  <a:lnTo>
                    <a:pt x="155028" y="69684"/>
                  </a:lnTo>
                  <a:lnTo>
                    <a:pt x="154889" y="70269"/>
                  </a:lnTo>
                  <a:lnTo>
                    <a:pt x="154876" y="70510"/>
                  </a:lnTo>
                  <a:lnTo>
                    <a:pt x="154889" y="70929"/>
                  </a:lnTo>
                  <a:lnTo>
                    <a:pt x="154889" y="71285"/>
                  </a:lnTo>
                  <a:lnTo>
                    <a:pt x="154825" y="71653"/>
                  </a:lnTo>
                  <a:lnTo>
                    <a:pt x="154812" y="72186"/>
                  </a:lnTo>
                  <a:lnTo>
                    <a:pt x="154851" y="73240"/>
                  </a:lnTo>
                  <a:lnTo>
                    <a:pt x="154825" y="74053"/>
                  </a:lnTo>
                  <a:lnTo>
                    <a:pt x="154889" y="74447"/>
                  </a:lnTo>
                  <a:lnTo>
                    <a:pt x="155041" y="74942"/>
                  </a:lnTo>
                  <a:lnTo>
                    <a:pt x="155143" y="75095"/>
                  </a:lnTo>
                  <a:lnTo>
                    <a:pt x="155447" y="75399"/>
                  </a:lnTo>
                  <a:lnTo>
                    <a:pt x="155587" y="75666"/>
                  </a:lnTo>
                  <a:lnTo>
                    <a:pt x="155625" y="75806"/>
                  </a:lnTo>
                  <a:lnTo>
                    <a:pt x="155714" y="76072"/>
                  </a:lnTo>
                  <a:lnTo>
                    <a:pt x="155727" y="76441"/>
                  </a:lnTo>
                  <a:lnTo>
                    <a:pt x="155651" y="76606"/>
                  </a:lnTo>
                  <a:lnTo>
                    <a:pt x="155511" y="76746"/>
                  </a:lnTo>
                  <a:lnTo>
                    <a:pt x="155105" y="77000"/>
                  </a:lnTo>
                  <a:lnTo>
                    <a:pt x="154749" y="77152"/>
                  </a:lnTo>
                  <a:lnTo>
                    <a:pt x="154355" y="77317"/>
                  </a:lnTo>
                  <a:lnTo>
                    <a:pt x="154012" y="77317"/>
                  </a:lnTo>
                  <a:lnTo>
                    <a:pt x="153631" y="77254"/>
                  </a:lnTo>
                  <a:lnTo>
                    <a:pt x="152742" y="76974"/>
                  </a:lnTo>
                  <a:lnTo>
                    <a:pt x="152057" y="76898"/>
                  </a:lnTo>
                  <a:lnTo>
                    <a:pt x="151764" y="76949"/>
                  </a:lnTo>
                  <a:lnTo>
                    <a:pt x="151587" y="77101"/>
                  </a:lnTo>
                  <a:lnTo>
                    <a:pt x="151307" y="77431"/>
                  </a:lnTo>
                  <a:lnTo>
                    <a:pt x="151168" y="77647"/>
                  </a:lnTo>
                  <a:lnTo>
                    <a:pt x="151091" y="77901"/>
                  </a:lnTo>
                  <a:lnTo>
                    <a:pt x="151079" y="78257"/>
                  </a:lnTo>
                  <a:lnTo>
                    <a:pt x="151168" y="79286"/>
                  </a:lnTo>
                  <a:lnTo>
                    <a:pt x="151142" y="79565"/>
                  </a:lnTo>
                  <a:lnTo>
                    <a:pt x="151104" y="79908"/>
                  </a:lnTo>
                  <a:lnTo>
                    <a:pt x="151180" y="80124"/>
                  </a:lnTo>
                  <a:lnTo>
                    <a:pt x="151168" y="80390"/>
                  </a:lnTo>
                  <a:lnTo>
                    <a:pt x="150825" y="80962"/>
                  </a:lnTo>
                  <a:lnTo>
                    <a:pt x="150596" y="81140"/>
                  </a:lnTo>
                  <a:lnTo>
                    <a:pt x="150291" y="81305"/>
                  </a:lnTo>
                  <a:lnTo>
                    <a:pt x="149745" y="81648"/>
                  </a:lnTo>
                  <a:lnTo>
                    <a:pt x="148640" y="82003"/>
                  </a:lnTo>
                  <a:lnTo>
                    <a:pt x="148424" y="81991"/>
                  </a:lnTo>
                  <a:lnTo>
                    <a:pt x="148285" y="81927"/>
                  </a:lnTo>
                  <a:lnTo>
                    <a:pt x="148132" y="81826"/>
                  </a:lnTo>
                  <a:lnTo>
                    <a:pt x="147942" y="81470"/>
                  </a:lnTo>
                  <a:lnTo>
                    <a:pt x="147904" y="81013"/>
                  </a:lnTo>
                  <a:lnTo>
                    <a:pt x="147980" y="80644"/>
                  </a:lnTo>
                  <a:lnTo>
                    <a:pt x="148120" y="80225"/>
                  </a:lnTo>
                  <a:lnTo>
                    <a:pt x="148628" y="79184"/>
                  </a:lnTo>
                  <a:lnTo>
                    <a:pt x="148818" y="78638"/>
                  </a:lnTo>
                  <a:lnTo>
                    <a:pt x="148856" y="78422"/>
                  </a:lnTo>
                  <a:lnTo>
                    <a:pt x="148843" y="78155"/>
                  </a:lnTo>
                  <a:lnTo>
                    <a:pt x="148780" y="77914"/>
                  </a:lnTo>
                  <a:lnTo>
                    <a:pt x="148716" y="77774"/>
                  </a:lnTo>
                  <a:lnTo>
                    <a:pt x="148577" y="77660"/>
                  </a:lnTo>
                  <a:lnTo>
                    <a:pt x="148043" y="77495"/>
                  </a:lnTo>
                  <a:lnTo>
                    <a:pt x="147497" y="77393"/>
                  </a:lnTo>
                  <a:lnTo>
                    <a:pt x="147065" y="77381"/>
                  </a:lnTo>
                  <a:lnTo>
                    <a:pt x="146837" y="77469"/>
                  </a:lnTo>
                  <a:lnTo>
                    <a:pt x="146507" y="77774"/>
                  </a:lnTo>
                  <a:lnTo>
                    <a:pt x="145922" y="78219"/>
                  </a:lnTo>
                  <a:lnTo>
                    <a:pt x="145922" y="78219"/>
                  </a:lnTo>
                  <a:lnTo>
                    <a:pt x="145186" y="78714"/>
                  </a:lnTo>
                  <a:lnTo>
                    <a:pt x="144983" y="78765"/>
                  </a:lnTo>
                  <a:lnTo>
                    <a:pt x="144525" y="78638"/>
                  </a:lnTo>
                  <a:lnTo>
                    <a:pt x="144373" y="78511"/>
                  </a:lnTo>
                  <a:lnTo>
                    <a:pt x="144119" y="78193"/>
                  </a:lnTo>
                  <a:lnTo>
                    <a:pt x="143776" y="77749"/>
                  </a:lnTo>
                  <a:lnTo>
                    <a:pt x="143560" y="77457"/>
                  </a:lnTo>
                  <a:lnTo>
                    <a:pt x="143332" y="77063"/>
                  </a:lnTo>
                  <a:lnTo>
                    <a:pt x="143255" y="76923"/>
                  </a:lnTo>
                  <a:lnTo>
                    <a:pt x="142849" y="76225"/>
                  </a:lnTo>
                  <a:lnTo>
                    <a:pt x="142430" y="75310"/>
                  </a:lnTo>
                  <a:lnTo>
                    <a:pt x="142354" y="75171"/>
                  </a:lnTo>
                  <a:lnTo>
                    <a:pt x="142112" y="74663"/>
                  </a:lnTo>
                  <a:lnTo>
                    <a:pt x="141973" y="74256"/>
                  </a:lnTo>
                  <a:lnTo>
                    <a:pt x="141757" y="73685"/>
                  </a:lnTo>
                  <a:lnTo>
                    <a:pt x="141630" y="73215"/>
                  </a:lnTo>
                  <a:lnTo>
                    <a:pt x="141414" y="72682"/>
                  </a:lnTo>
                  <a:lnTo>
                    <a:pt x="141135" y="72491"/>
                  </a:lnTo>
                  <a:lnTo>
                    <a:pt x="141135" y="72478"/>
                  </a:lnTo>
                  <a:lnTo>
                    <a:pt x="140500" y="72085"/>
                  </a:lnTo>
                  <a:lnTo>
                    <a:pt x="140322" y="72021"/>
                  </a:lnTo>
                  <a:lnTo>
                    <a:pt x="140182" y="72008"/>
                  </a:lnTo>
                  <a:lnTo>
                    <a:pt x="140042" y="72021"/>
                  </a:lnTo>
                  <a:lnTo>
                    <a:pt x="139458" y="72351"/>
                  </a:lnTo>
                  <a:lnTo>
                    <a:pt x="138747" y="72567"/>
                  </a:lnTo>
                  <a:lnTo>
                    <a:pt x="138417" y="72745"/>
                  </a:lnTo>
                  <a:lnTo>
                    <a:pt x="138061" y="73024"/>
                  </a:lnTo>
                  <a:lnTo>
                    <a:pt x="137871" y="73228"/>
                  </a:lnTo>
                  <a:lnTo>
                    <a:pt x="137693" y="73482"/>
                  </a:lnTo>
                  <a:lnTo>
                    <a:pt x="137413" y="73761"/>
                  </a:lnTo>
                  <a:lnTo>
                    <a:pt x="137159" y="73964"/>
                  </a:lnTo>
                  <a:lnTo>
                    <a:pt x="136956" y="74167"/>
                  </a:lnTo>
                  <a:lnTo>
                    <a:pt x="136588" y="74688"/>
                  </a:lnTo>
                  <a:lnTo>
                    <a:pt x="136067" y="75285"/>
                  </a:lnTo>
                  <a:lnTo>
                    <a:pt x="135928" y="75412"/>
                  </a:lnTo>
                  <a:lnTo>
                    <a:pt x="135229" y="75869"/>
                  </a:lnTo>
                  <a:lnTo>
                    <a:pt x="134899" y="75958"/>
                  </a:lnTo>
                  <a:lnTo>
                    <a:pt x="134518" y="75971"/>
                  </a:lnTo>
                  <a:lnTo>
                    <a:pt x="133946" y="76060"/>
                  </a:lnTo>
                  <a:lnTo>
                    <a:pt x="132994" y="76111"/>
                  </a:lnTo>
                  <a:lnTo>
                    <a:pt x="132765" y="76098"/>
                  </a:lnTo>
                  <a:lnTo>
                    <a:pt x="132283" y="76250"/>
                  </a:lnTo>
                  <a:lnTo>
                    <a:pt x="131038" y="76720"/>
                  </a:lnTo>
                  <a:lnTo>
                    <a:pt x="130695" y="76898"/>
                  </a:lnTo>
                  <a:lnTo>
                    <a:pt x="130314" y="77152"/>
                  </a:lnTo>
                  <a:lnTo>
                    <a:pt x="129578" y="77673"/>
                  </a:lnTo>
                  <a:lnTo>
                    <a:pt x="129412" y="77838"/>
                  </a:lnTo>
                  <a:lnTo>
                    <a:pt x="129285" y="77977"/>
                  </a:lnTo>
                  <a:lnTo>
                    <a:pt x="129108" y="78181"/>
                  </a:lnTo>
                  <a:lnTo>
                    <a:pt x="129006" y="78384"/>
                  </a:lnTo>
                  <a:lnTo>
                    <a:pt x="128943" y="78524"/>
                  </a:lnTo>
                  <a:lnTo>
                    <a:pt x="128904" y="78676"/>
                  </a:lnTo>
                  <a:lnTo>
                    <a:pt x="128904" y="78854"/>
                  </a:lnTo>
                  <a:lnTo>
                    <a:pt x="129006" y="79070"/>
                  </a:lnTo>
                  <a:lnTo>
                    <a:pt x="129019" y="79336"/>
                  </a:lnTo>
                  <a:lnTo>
                    <a:pt x="129044" y="79603"/>
                  </a:lnTo>
                  <a:lnTo>
                    <a:pt x="129006" y="79933"/>
                  </a:lnTo>
                  <a:lnTo>
                    <a:pt x="128727" y="80606"/>
                  </a:lnTo>
                  <a:lnTo>
                    <a:pt x="128600" y="80987"/>
                  </a:lnTo>
                  <a:lnTo>
                    <a:pt x="128549" y="81254"/>
                  </a:lnTo>
                  <a:lnTo>
                    <a:pt x="128384" y="82130"/>
                  </a:lnTo>
                  <a:lnTo>
                    <a:pt x="128257" y="82638"/>
                  </a:lnTo>
                  <a:lnTo>
                    <a:pt x="127876" y="83692"/>
                  </a:lnTo>
                  <a:lnTo>
                    <a:pt x="127736" y="83959"/>
                  </a:lnTo>
                  <a:lnTo>
                    <a:pt x="127634" y="84137"/>
                  </a:lnTo>
                  <a:lnTo>
                    <a:pt x="127533" y="84277"/>
                  </a:lnTo>
                  <a:lnTo>
                    <a:pt x="127482" y="84353"/>
                  </a:lnTo>
                  <a:lnTo>
                    <a:pt x="126593" y="85102"/>
                  </a:lnTo>
                  <a:lnTo>
                    <a:pt x="126123" y="85293"/>
                  </a:lnTo>
                  <a:lnTo>
                    <a:pt x="125615" y="85407"/>
                  </a:lnTo>
                  <a:lnTo>
                    <a:pt x="125158" y="85394"/>
                  </a:lnTo>
                  <a:lnTo>
                    <a:pt x="124726" y="85255"/>
                  </a:lnTo>
                  <a:lnTo>
                    <a:pt x="124459" y="84785"/>
                  </a:lnTo>
                  <a:lnTo>
                    <a:pt x="124244" y="83845"/>
                  </a:lnTo>
                  <a:lnTo>
                    <a:pt x="124040" y="83299"/>
                  </a:lnTo>
                  <a:lnTo>
                    <a:pt x="123558" y="82422"/>
                  </a:lnTo>
                  <a:lnTo>
                    <a:pt x="123520" y="82308"/>
                  </a:lnTo>
                  <a:lnTo>
                    <a:pt x="123228" y="81927"/>
                  </a:lnTo>
                  <a:lnTo>
                    <a:pt x="123050" y="81762"/>
                  </a:lnTo>
                  <a:lnTo>
                    <a:pt x="122643" y="81635"/>
                  </a:lnTo>
                  <a:lnTo>
                    <a:pt x="122173" y="81686"/>
                  </a:lnTo>
                  <a:lnTo>
                    <a:pt x="121069" y="81508"/>
                  </a:lnTo>
                  <a:lnTo>
                    <a:pt x="120561" y="81343"/>
                  </a:lnTo>
                  <a:lnTo>
                    <a:pt x="120141" y="81165"/>
                  </a:lnTo>
                  <a:lnTo>
                    <a:pt x="118452" y="79997"/>
                  </a:lnTo>
                  <a:lnTo>
                    <a:pt x="118071" y="79641"/>
                  </a:lnTo>
                  <a:lnTo>
                    <a:pt x="117970" y="79489"/>
                  </a:lnTo>
                  <a:lnTo>
                    <a:pt x="117830" y="79324"/>
                  </a:lnTo>
                  <a:lnTo>
                    <a:pt x="117728" y="79184"/>
                  </a:lnTo>
                  <a:lnTo>
                    <a:pt x="117589" y="79057"/>
                  </a:lnTo>
                  <a:lnTo>
                    <a:pt x="116192" y="78028"/>
                  </a:lnTo>
                  <a:lnTo>
                    <a:pt x="115709" y="77762"/>
                  </a:lnTo>
                  <a:lnTo>
                    <a:pt x="115430" y="77622"/>
                  </a:lnTo>
                  <a:lnTo>
                    <a:pt x="115277" y="77533"/>
                  </a:lnTo>
                  <a:lnTo>
                    <a:pt x="114706" y="77355"/>
                  </a:lnTo>
                  <a:lnTo>
                    <a:pt x="114528" y="77393"/>
                  </a:lnTo>
                  <a:lnTo>
                    <a:pt x="114198" y="77241"/>
                  </a:lnTo>
                  <a:lnTo>
                    <a:pt x="114185" y="77241"/>
                  </a:lnTo>
                  <a:lnTo>
                    <a:pt x="113664" y="76860"/>
                  </a:lnTo>
                  <a:lnTo>
                    <a:pt x="113563" y="76720"/>
                  </a:lnTo>
                  <a:lnTo>
                    <a:pt x="113398" y="76580"/>
                  </a:lnTo>
                  <a:lnTo>
                    <a:pt x="113233" y="76542"/>
                  </a:lnTo>
                  <a:lnTo>
                    <a:pt x="112699" y="75971"/>
                  </a:lnTo>
                  <a:lnTo>
                    <a:pt x="112699" y="75844"/>
                  </a:lnTo>
                  <a:lnTo>
                    <a:pt x="112344" y="75615"/>
                  </a:lnTo>
                  <a:lnTo>
                    <a:pt x="112013" y="75501"/>
                  </a:lnTo>
                  <a:lnTo>
                    <a:pt x="111772" y="75412"/>
                  </a:lnTo>
                  <a:lnTo>
                    <a:pt x="111290" y="75234"/>
                  </a:lnTo>
                  <a:lnTo>
                    <a:pt x="111086" y="75158"/>
                  </a:lnTo>
                  <a:lnTo>
                    <a:pt x="110769" y="75069"/>
                  </a:lnTo>
                  <a:lnTo>
                    <a:pt x="110616" y="75044"/>
                  </a:lnTo>
                  <a:lnTo>
                    <a:pt x="110439" y="74993"/>
                  </a:lnTo>
                  <a:lnTo>
                    <a:pt x="109931" y="74993"/>
                  </a:lnTo>
                  <a:lnTo>
                    <a:pt x="109537" y="75018"/>
                  </a:lnTo>
                  <a:lnTo>
                    <a:pt x="109004" y="75107"/>
                  </a:lnTo>
                  <a:lnTo>
                    <a:pt x="108864" y="75171"/>
                  </a:lnTo>
                  <a:lnTo>
                    <a:pt x="108699" y="75272"/>
                  </a:lnTo>
                  <a:lnTo>
                    <a:pt x="108115" y="75653"/>
                  </a:lnTo>
                  <a:lnTo>
                    <a:pt x="107289" y="76301"/>
                  </a:lnTo>
                  <a:lnTo>
                    <a:pt x="107060" y="76466"/>
                  </a:lnTo>
                  <a:lnTo>
                    <a:pt x="106832" y="76695"/>
                  </a:lnTo>
                  <a:lnTo>
                    <a:pt x="106298" y="77152"/>
                  </a:lnTo>
                  <a:lnTo>
                    <a:pt x="105968" y="77292"/>
                  </a:lnTo>
                  <a:lnTo>
                    <a:pt x="105765" y="77317"/>
                  </a:lnTo>
                  <a:lnTo>
                    <a:pt x="105333" y="76923"/>
                  </a:lnTo>
                  <a:lnTo>
                    <a:pt x="104851" y="76720"/>
                  </a:lnTo>
                  <a:lnTo>
                    <a:pt x="104063" y="76276"/>
                  </a:lnTo>
                  <a:lnTo>
                    <a:pt x="103924" y="76174"/>
                  </a:lnTo>
                  <a:lnTo>
                    <a:pt x="103670" y="75958"/>
                  </a:lnTo>
                  <a:lnTo>
                    <a:pt x="103492" y="75793"/>
                  </a:lnTo>
                  <a:lnTo>
                    <a:pt x="103263" y="75514"/>
                  </a:lnTo>
                  <a:lnTo>
                    <a:pt x="103098" y="75310"/>
                  </a:lnTo>
                  <a:lnTo>
                    <a:pt x="102958" y="75082"/>
                  </a:lnTo>
                  <a:lnTo>
                    <a:pt x="102819" y="74726"/>
                  </a:lnTo>
                  <a:lnTo>
                    <a:pt x="102692" y="74218"/>
                  </a:lnTo>
                  <a:lnTo>
                    <a:pt x="102717" y="74053"/>
                  </a:lnTo>
                  <a:lnTo>
                    <a:pt x="102742" y="73723"/>
                  </a:lnTo>
                  <a:lnTo>
                    <a:pt x="102679" y="73405"/>
                  </a:lnTo>
                  <a:lnTo>
                    <a:pt x="102552" y="73177"/>
                  </a:lnTo>
                  <a:lnTo>
                    <a:pt x="102387" y="73050"/>
                  </a:lnTo>
                  <a:lnTo>
                    <a:pt x="102158" y="72936"/>
                  </a:lnTo>
                  <a:lnTo>
                    <a:pt x="102006" y="72885"/>
                  </a:lnTo>
                  <a:lnTo>
                    <a:pt x="101828" y="72885"/>
                  </a:lnTo>
                  <a:lnTo>
                    <a:pt x="101625" y="72948"/>
                  </a:lnTo>
                  <a:lnTo>
                    <a:pt x="101409" y="73075"/>
                  </a:lnTo>
                  <a:lnTo>
                    <a:pt x="101269" y="73291"/>
                  </a:lnTo>
                  <a:lnTo>
                    <a:pt x="101231" y="73431"/>
                  </a:lnTo>
                  <a:lnTo>
                    <a:pt x="101193" y="73748"/>
                  </a:lnTo>
                  <a:lnTo>
                    <a:pt x="101295" y="73901"/>
                  </a:lnTo>
                  <a:lnTo>
                    <a:pt x="101130" y="74498"/>
                  </a:lnTo>
                  <a:lnTo>
                    <a:pt x="100914" y="74828"/>
                  </a:lnTo>
                  <a:lnTo>
                    <a:pt x="100469" y="75209"/>
                  </a:lnTo>
                  <a:lnTo>
                    <a:pt x="100152" y="75501"/>
                  </a:lnTo>
                  <a:lnTo>
                    <a:pt x="99987" y="75920"/>
                  </a:lnTo>
                  <a:lnTo>
                    <a:pt x="100012" y="76250"/>
                  </a:lnTo>
                  <a:lnTo>
                    <a:pt x="100050" y="76377"/>
                  </a:lnTo>
                  <a:lnTo>
                    <a:pt x="100101" y="76555"/>
                  </a:lnTo>
                  <a:lnTo>
                    <a:pt x="100253" y="76911"/>
                  </a:lnTo>
                  <a:lnTo>
                    <a:pt x="100329" y="77063"/>
                  </a:lnTo>
                  <a:lnTo>
                    <a:pt x="100418" y="77203"/>
                  </a:lnTo>
                  <a:lnTo>
                    <a:pt x="100964" y="77685"/>
                  </a:lnTo>
                  <a:lnTo>
                    <a:pt x="101269" y="77863"/>
                  </a:lnTo>
                  <a:lnTo>
                    <a:pt x="101511" y="78092"/>
                  </a:lnTo>
                  <a:lnTo>
                    <a:pt x="101790" y="78435"/>
                  </a:lnTo>
                  <a:lnTo>
                    <a:pt x="101828" y="78879"/>
                  </a:lnTo>
                  <a:lnTo>
                    <a:pt x="101879" y="79120"/>
                  </a:lnTo>
                  <a:lnTo>
                    <a:pt x="101917" y="79578"/>
                  </a:lnTo>
                  <a:lnTo>
                    <a:pt x="101892" y="80086"/>
                  </a:lnTo>
                  <a:lnTo>
                    <a:pt x="101892" y="80098"/>
                  </a:lnTo>
                  <a:lnTo>
                    <a:pt x="100685" y="81775"/>
                  </a:lnTo>
                  <a:lnTo>
                    <a:pt x="100520" y="81889"/>
                  </a:lnTo>
                  <a:lnTo>
                    <a:pt x="100342" y="81965"/>
                  </a:lnTo>
                  <a:lnTo>
                    <a:pt x="100050" y="82067"/>
                  </a:lnTo>
                  <a:lnTo>
                    <a:pt x="99593" y="82168"/>
                  </a:lnTo>
                  <a:lnTo>
                    <a:pt x="99415" y="82181"/>
                  </a:lnTo>
                  <a:lnTo>
                    <a:pt x="98996" y="82245"/>
                  </a:lnTo>
                  <a:lnTo>
                    <a:pt x="98767" y="82232"/>
                  </a:lnTo>
                  <a:lnTo>
                    <a:pt x="98526" y="82232"/>
                  </a:lnTo>
                  <a:lnTo>
                    <a:pt x="98361" y="82194"/>
                  </a:lnTo>
                  <a:lnTo>
                    <a:pt x="97967" y="82130"/>
                  </a:lnTo>
                  <a:lnTo>
                    <a:pt x="97701" y="82029"/>
                  </a:lnTo>
                  <a:lnTo>
                    <a:pt x="97561" y="81889"/>
                  </a:lnTo>
                  <a:lnTo>
                    <a:pt x="97472" y="81775"/>
                  </a:lnTo>
                  <a:lnTo>
                    <a:pt x="97332" y="81559"/>
                  </a:lnTo>
                  <a:lnTo>
                    <a:pt x="97269" y="81267"/>
                  </a:lnTo>
                  <a:lnTo>
                    <a:pt x="97205" y="80911"/>
                  </a:lnTo>
                  <a:lnTo>
                    <a:pt x="97231" y="80302"/>
                  </a:lnTo>
                  <a:lnTo>
                    <a:pt x="97548" y="79679"/>
                  </a:lnTo>
                  <a:lnTo>
                    <a:pt x="97675" y="79514"/>
                  </a:lnTo>
                  <a:lnTo>
                    <a:pt x="97891" y="79336"/>
                  </a:lnTo>
                  <a:lnTo>
                    <a:pt x="98031" y="79171"/>
                  </a:lnTo>
                  <a:lnTo>
                    <a:pt x="98132" y="78981"/>
                  </a:lnTo>
                  <a:lnTo>
                    <a:pt x="98209" y="78727"/>
                  </a:lnTo>
                  <a:lnTo>
                    <a:pt x="98209" y="78473"/>
                  </a:lnTo>
                  <a:lnTo>
                    <a:pt x="98107" y="77977"/>
                  </a:lnTo>
                  <a:lnTo>
                    <a:pt x="98031" y="77838"/>
                  </a:lnTo>
                  <a:lnTo>
                    <a:pt x="97802" y="77596"/>
                  </a:lnTo>
                  <a:lnTo>
                    <a:pt x="97612" y="77444"/>
                  </a:lnTo>
                  <a:lnTo>
                    <a:pt x="97447" y="77381"/>
                  </a:lnTo>
                  <a:lnTo>
                    <a:pt x="97218" y="77342"/>
                  </a:lnTo>
                  <a:lnTo>
                    <a:pt x="97002" y="77393"/>
                  </a:lnTo>
                  <a:lnTo>
                    <a:pt x="96380" y="77698"/>
                  </a:lnTo>
                  <a:lnTo>
                    <a:pt x="95872" y="77914"/>
                  </a:lnTo>
                  <a:lnTo>
                    <a:pt x="95503" y="77977"/>
                  </a:lnTo>
                  <a:lnTo>
                    <a:pt x="95351" y="78003"/>
                  </a:lnTo>
                  <a:lnTo>
                    <a:pt x="95211" y="78016"/>
                  </a:lnTo>
                  <a:lnTo>
                    <a:pt x="94741" y="77863"/>
                  </a:lnTo>
                  <a:lnTo>
                    <a:pt x="94411" y="77838"/>
                  </a:lnTo>
                  <a:lnTo>
                    <a:pt x="94132" y="77889"/>
                  </a:lnTo>
                  <a:lnTo>
                    <a:pt x="93611" y="77977"/>
                  </a:lnTo>
                  <a:lnTo>
                    <a:pt x="93319" y="78041"/>
                  </a:lnTo>
                  <a:lnTo>
                    <a:pt x="92875" y="78308"/>
                  </a:lnTo>
                  <a:lnTo>
                    <a:pt x="92773" y="78435"/>
                  </a:lnTo>
                  <a:lnTo>
                    <a:pt x="92468" y="78663"/>
                  </a:lnTo>
                  <a:lnTo>
                    <a:pt x="92278" y="78790"/>
                  </a:lnTo>
                  <a:lnTo>
                    <a:pt x="92087" y="78917"/>
                  </a:lnTo>
                  <a:lnTo>
                    <a:pt x="91643" y="79006"/>
                  </a:lnTo>
                  <a:lnTo>
                    <a:pt x="90995" y="78981"/>
                  </a:lnTo>
                  <a:lnTo>
                    <a:pt x="90754" y="78955"/>
                  </a:lnTo>
                  <a:lnTo>
                    <a:pt x="90614" y="78943"/>
                  </a:lnTo>
                  <a:lnTo>
                    <a:pt x="89877" y="78879"/>
                  </a:lnTo>
                  <a:lnTo>
                    <a:pt x="89700" y="78816"/>
                  </a:lnTo>
                  <a:lnTo>
                    <a:pt x="89496" y="78651"/>
                  </a:lnTo>
                  <a:lnTo>
                    <a:pt x="89344" y="78498"/>
                  </a:lnTo>
                  <a:lnTo>
                    <a:pt x="89319" y="78155"/>
                  </a:lnTo>
                  <a:lnTo>
                    <a:pt x="89179" y="77876"/>
                  </a:lnTo>
                  <a:lnTo>
                    <a:pt x="88582" y="77330"/>
                  </a:lnTo>
                  <a:lnTo>
                    <a:pt x="88569" y="77330"/>
                  </a:lnTo>
                  <a:lnTo>
                    <a:pt x="88176" y="76415"/>
                  </a:lnTo>
                  <a:lnTo>
                    <a:pt x="87833" y="76034"/>
                  </a:lnTo>
                  <a:lnTo>
                    <a:pt x="87617" y="75857"/>
                  </a:lnTo>
                  <a:lnTo>
                    <a:pt x="87375" y="75730"/>
                  </a:lnTo>
                  <a:lnTo>
                    <a:pt x="87210" y="75666"/>
                  </a:lnTo>
                  <a:lnTo>
                    <a:pt x="86880" y="75577"/>
                  </a:lnTo>
                  <a:lnTo>
                    <a:pt x="86601" y="75590"/>
                  </a:lnTo>
                  <a:lnTo>
                    <a:pt x="86296" y="75755"/>
                  </a:lnTo>
                  <a:lnTo>
                    <a:pt x="85521" y="76657"/>
                  </a:lnTo>
                  <a:lnTo>
                    <a:pt x="85394" y="76784"/>
                  </a:lnTo>
                  <a:lnTo>
                    <a:pt x="85140" y="77165"/>
                  </a:lnTo>
                  <a:lnTo>
                    <a:pt x="85013" y="77317"/>
                  </a:lnTo>
                  <a:lnTo>
                    <a:pt x="84874" y="77457"/>
                  </a:lnTo>
                  <a:lnTo>
                    <a:pt x="84645" y="77723"/>
                  </a:lnTo>
                  <a:lnTo>
                    <a:pt x="84632" y="77736"/>
                  </a:lnTo>
                  <a:lnTo>
                    <a:pt x="84467" y="78041"/>
                  </a:lnTo>
                  <a:lnTo>
                    <a:pt x="84454" y="78054"/>
                  </a:lnTo>
                  <a:lnTo>
                    <a:pt x="84416" y="78282"/>
                  </a:lnTo>
                  <a:lnTo>
                    <a:pt x="84416" y="78447"/>
                  </a:lnTo>
                  <a:lnTo>
                    <a:pt x="84404" y="78536"/>
                  </a:lnTo>
                  <a:lnTo>
                    <a:pt x="84454" y="78816"/>
                  </a:lnTo>
                  <a:lnTo>
                    <a:pt x="84543" y="79095"/>
                  </a:lnTo>
                  <a:lnTo>
                    <a:pt x="84632" y="79273"/>
                  </a:lnTo>
                  <a:lnTo>
                    <a:pt x="85051" y="79844"/>
                  </a:lnTo>
                  <a:lnTo>
                    <a:pt x="85661" y="80429"/>
                  </a:lnTo>
                  <a:lnTo>
                    <a:pt x="85661" y="80441"/>
                  </a:lnTo>
                  <a:lnTo>
                    <a:pt x="85877" y="80835"/>
                  </a:lnTo>
                  <a:lnTo>
                    <a:pt x="86004" y="81203"/>
                  </a:lnTo>
                  <a:lnTo>
                    <a:pt x="86169" y="82473"/>
                  </a:lnTo>
                  <a:lnTo>
                    <a:pt x="86118" y="82791"/>
                  </a:lnTo>
                  <a:lnTo>
                    <a:pt x="86004" y="83096"/>
                  </a:lnTo>
                  <a:lnTo>
                    <a:pt x="85775" y="83261"/>
                  </a:lnTo>
                  <a:lnTo>
                    <a:pt x="85369" y="83451"/>
                  </a:lnTo>
                  <a:lnTo>
                    <a:pt x="84950" y="83565"/>
                  </a:lnTo>
                  <a:lnTo>
                    <a:pt x="84721" y="83705"/>
                  </a:lnTo>
                  <a:lnTo>
                    <a:pt x="84581" y="83858"/>
                  </a:lnTo>
                  <a:lnTo>
                    <a:pt x="84607" y="84048"/>
                  </a:lnTo>
                  <a:lnTo>
                    <a:pt x="84543" y="84200"/>
                  </a:lnTo>
                  <a:lnTo>
                    <a:pt x="84404" y="84302"/>
                  </a:lnTo>
                  <a:lnTo>
                    <a:pt x="84073" y="85077"/>
                  </a:lnTo>
                  <a:lnTo>
                    <a:pt x="83972" y="85216"/>
                  </a:lnTo>
                  <a:lnTo>
                    <a:pt x="83667" y="85318"/>
                  </a:lnTo>
                  <a:lnTo>
                    <a:pt x="83299" y="85216"/>
                  </a:lnTo>
                  <a:lnTo>
                    <a:pt x="82791" y="84645"/>
                  </a:lnTo>
                  <a:lnTo>
                    <a:pt x="82702" y="84467"/>
                  </a:lnTo>
                  <a:lnTo>
                    <a:pt x="82486" y="84264"/>
                  </a:lnTo>
                  <a:lnTo>
                    <a:pt x="82105" y="84010"/>
                  </a:lnTo>
                  <a:lnTo>
                    <a:pt x="81965" y="83985"/>
                  </a:lnTo>
                  <a:lnTo>
                    <a:pt x="81762" y="83870"/>
                  </a:lnTo>
                  <a:lnTo>
                    <a:pt x="81470" y="83629"/>
                  </a:lnTo>
                  <a:lnTo>
                    <a:pt x="81114" y="83477"/>
                  </a:lnTo>
                  <a:lnTo>
                    <a:pt x="80606" y="83350"/>
                  </a:lnTo>
                  <a:lnTo>
                    <a:pt x="80302" y="83375"/>
                  </a:lnTo>
                  <a:lnTo>
                    <a:pt x="79971" y="83489"/>
                  </a:lnTo>
                  <a:lnTo>
                    <a:pt x="79730" y="83654"/>
                  </a:lnTo>
                  <a:lnTo>
                    <a:pt x="79565" y="83934"/>
                  </a:lnTo>
                  <a:lnTo>
                    <a:pt x="79413" y="84391"/>
                  </a:lnTo>
                  <a:lnTo>
                    <a:pt x="79336" y="84912"/>
                  </a:lnTo>
                  <a:lnTo>
                    <a:pt x="79311" y="85051"/>
                  </a:lnTo>
                  <a:lnTo>
                    <a:pt x="79247" y="85255"/>
                  </a:lnTo>
                  <a:lnTo>
                    <a:pt x="79209" y="85432"/>
                  </a:lnTo>
                  <a:lnTo>
                    <a:pt x="79146" y="85572"/>
                  </a:lnTo>
                  <a:lnTo>
                    <a:pt x="78803" y="86283"/>
                  </a:lnTo>
                  <a:lnTo>
                    <a:pt x="78308" y="87007"/>
                  </a:lnTo>
                  <a:lnTo>
                    <a:pt x="77165" y="87756"/>
                  </a:lnTo>
                  <a:lnTo>
                    <a:pt x="76961" y="87858"/>
                  </a:lnTo>
                  <a:lnTo>
                    <a:pt x="76466" y="88176"/>
                  </a:lnTo>
                  <a:lnTo>
                    <a:pt x="76161" y="88493"/>
                  </a:lnTo>
                  <a:lnTo>
                    <a:pt x="75895" y="88620"/>
                  </a:lnTo>
                  <a:lnTo>
                    <a:pt x="75361" y="88811"/>
                  </a:lnTo>
                  <a:lnTo>
                    <a:pt x="75158" y="88976"/>
                  </a:lnTo>
                  <a:lnTo>
                    <a:pt x="74980" y="89153"/>
                  </a:lnTo>
                  <a:lnTo>
                    <a:pt x="74663" y="89674"/>
                  </a:lnTo>
                  <a:lnTo>
                    <a:pt x="74599" y="89814"/>
                  </a:lnTo>
                  <a:lnTo>
                    <a:pt x="74498" y="90106"/>
                  </a:lnTo>
                  <a:lnTo>
                    <a:pt x="74333" y="90271"/>
                  </a:lnTo>
                  <a:lnTo>
                    <a:pt x="73939" y="90652"/>
                  </a:lnTo>
                  <a:lnTo>
                    <a:pt x="73621" y="91109"/>
                  </a:lnTo>
                  <a:lnTo>
                    <a:pt x="73278" y="91770"/>
                  </a:lnTo>
                  <a:lnTo>
                    <a:pt x="73202" y="91922"/>
                  </a:lnTo>
                  <a:lnTo>
                    <a:pt x="73177" y="92113"/>
                  </a:lnTo>
                  <a:lnTo>
                    <a:pt x="73164" y="92405"/>
                  </a:lnTo>
                  <a:lnTo>
                    <a:pt x="73215" y="92722"/>
                  </a:lnTo>
                  <a:lnTo>
                    <a:pt x="73215" y="93306"/>
                  </a:lnTo>
                  <a:lnTo>
                    <a:pt x="73278" y="93738"/>
                  </a:lnTo>
                  <a:lnTo>
                    <a:pt x="73482" y="94386"/>
                  </a:lnTo>
                  <a:lnTo>
                    <a:pt x="73964" y="95592"/>
                  </a:lnTo>
                  <a:lnTo>
                    <a:pt x="74040" y="95884"/>
                  </a:lnTo>
                  <a:lnTo>
                    <a:pt x="74066" y="96138"/>
                  </a:lnTo>
                  <a:lnTo>
                    <a:pt x="74028" y="96405"/>
                  </a:lnTo>
                  <a:lnTo>
                    <a:pt x="74066" y="96659"/>
                  </a:lnTo>
                  <a:lnTo>
                    <a:pt x="74244" y="97066"/>
                  </a:lnTo>
                  <a:lnTo>
                    <a:pt x="74358" y="97434"/>
                  </a:lnTo>
                  <a:lnTo>
                    <a:pt x="74929" y="97840"/>
                  </a:lnTo>
                  <a:lnTo>
                    <a:pt x="75298" y="98221"/>
                  </a:lnTo>
                  <a:lnTo>
                    <a:pt x="75679" y="98590"/>
                  </a:lnTo>
                  <a:lnTo>
                    <a:pt x="75945" y="98932"/>
                  </a:lnTo>
                  <a:lnTo>
                    <a:pt x="76326" y="99669"/>
                  </a:lnTo>
                  <a:lnTo>
                    <a:pt x="76555" y="99936"/>
                  </a:lnTo>
                  <a:lnTo>
                    <a:pt x="77050" y="100164"/>
                  </a:lnTo>
                  <a:lnTo>
                    <a:pt x="77342" y="100368"/>
                  </a:lnTo>
                  <a:lnTo>
                    <a:pt x="77342" y="100368"/>
                  </a:lnTo>
                  <a:lnTo>
                    <a:pt x="77508" y="100596"/>
                  </a:lnTo>
                  <a:lnTo>
                    <a:pt x="77762" y="101193"/>
                  </a:lnTo>
                  <a:lnTo>
                    <a:pt x="77812" y="101333"/>
                  </a:lnTo>
                  <a:lnTo>
                    <a:pt x="77787" y="101676"/>
                  </a:lnTo>
                  <a:lnTo>
                    <a:pt x="77838" y="101853"/>
                  </a:lnTo>
                  <a:lnTo>
                    <a:pt x="77787" y="102450"/>
                  </a:lnTo>
                  <a:lnTo>
                    <a:pt x="77698" y="102692"/>
                  </a:lnTo>
                  <a:lnTo>
                    <a:pt x="77736" y="102844"/>
                  </a:lnTo>
                  <a:lnTo>
                    <a:pt x="77660" y="103174"/>
                  </a:lnTo>
                  <a:lnTo>
                    <a:pt x="77508" y="103365"/>
                  </a:lnTo>
                  <a:lnTo>
                    <a:pt x="77279" y="103263"/>
                  </a:lnTo>
                  <a:lnTo>
                    <a:pt x="76987" y="103441"/>
                  </a:lnTo>
                  <a:lnTo>
                    <a:pt x="76822" y="103657"/>
                  </a:lnTo>
                  <a:lnTo>
                    <a:pt x="76669" y="103898"/>
                  </a:lnTo>
                  <a:lnTo>
                    <a:pt x="76479" y="104000"/>
                  </a:lnTo>
                  <a:lnTo>
                    <a:pt x="76326" y="104012"/>
                  </a:lnTo>
                  <a:lnTo>
                    <a:pt x="76250" y="103885"/>
                  </a:lnTo>
                  <a:lnTo>
                    <a:pt x="76072" y="103873"/>
                  </a:lnTo>
                  <a:lnTo>
                    <a:pt x="75387" y="103885"/>
                  </a:lnTo>
                  <a:lnTo>
                    <a:pt x="74447" y="103987"/>
                  </a:lnTo>
                  <a:lnTo>
                    <a:pt x="74231" y="103911"/>
                  </a:lnTo>
                  <a:lnTo>
                    <a:pt x="74104" y="103911"/>
                  </a:lnTo>
                  <a:lnTo>
                    <a:pt x="73253" y="104101"/>
                  </a:lnTo>
                  <a:lnTo>
                    <a:pt x="72999" y="104165"/>
                  </a:lnTo>
                  <a:lnTo>
                    <a:pt x="72847" y="104190"/>
                  </a:lnTo>
                  <a:lnTo>
                    <a:pt x="72275" y="104241"/>
                  </a:lnTo>
                  <a:lnTo>
                    <a:pt x="72085" y="104343"/>
                  </a:lnTo>
                  <a:lnTo>
                    <a:pt x="71399" y="104444"/>
                  </a:lnTo>
                  <a:lnTo>
                    <a:pt x="71234" y="104470"/>
                  </a:lnTo>
                  <a:lnTo>
                    <a:pt x="70510" y="104533"/>
                  </a:lnTo>
                  <a:lnTo>
                    <a:pt x="69761" y="104647"/>
                  </a:lnTo>
                  <a:lnTo>
                    <a:pt x="69583" y="104686"/>
                  </a:lnTo>
                  <a:lnTo>
                    <a:pt x="68935" y="104711"/>
                  </a:lnTo>
                  <a:lnTo>
                    <a:pt x="68084" y="104686"/>
                  </a:lnTo>
                  <a:lnTo>
                    <a:pt x="66789" y="104914"/>
                  </a:lnTo>
                  <a:lnTo>
                    <a:pt x="66065" y="105181"/>
                  </a:lnTo>
                  <a:lnTo>
                    <a:pt x="65189" y="105625"/>
                  </a:lnTo>
                  <a:lnTo>
                    <a:pt x="65062" y="105765"/>
                  </a:lnTo>
                  <a:lnTo>
                    <a:pt x="64871" y="105905"/>
                  </a:lnTo>
                  <a:lnTo>
                    <a:pt x="64744" y="105981"/>
                  </a:lnTo>
                  <a:lnTo>
                    <a:pt x="64261" y="106311"/>
                  </a:lnTo>
                  <a:lnTo>
                    <a:pt x="63957" y="106641"/>
                  </a:lnTo>
                  <a:lnTo>
                    <a:pt x="63842" y="106819"/>
                  </a:lnTo>
                  <a:lnTo>
                    <a:pt x="63677" y="107010"/>
                  </a:lnTo>
                  <a:lnTo>
                    <a:pt x="63334" y="107441"/>
                  </a:lnTo>
                  <a:lnTo>
                    <a:pt x="62852" y="107784"/>
                  </a:lnTo>
                  <a:lnTo>
                    <a:pt x="62712" y="107886"/>
                  </a:lnTo>
                  <a:lnTo>
                    <a:pt x="62471" y="107988"/>
                  </a:lnTo>
                  <a:lnTo>
                    <a:pt x="62179" y="107911"/>
                  </a:lnTo>
                  <a:lnTo>
                    <a:pt x="62052" y="107810"/>
                  </a:lnTo>
                  <a:lnTo>
                    <a:pt x="61874" y="107454"/>
                  </a:lnTo>
                  <a:lnTo>
                    <a:pt x="61379" y="107035"/>
                  </a:lnTo>
                  <a:lnTo>
                    <a:pt x="60909" y="106705"/>
                  </a:lnTo>
                  <a:lnTo>
                    <a:pt x="60578" y="106527"/>
                  </a:lnTo>
                  <a:lnTo>
                    <a:pt x="60350" y="106451"/>
                  </a:lnTo>
                  <a:lnTo>
                    <a:pt x="60185" y="106489"/>
                  </a:lnTo>
                  <a:lnTo>
                    <a:pt x="60032" y="106552"/>
                  </a:lnTo>
                  <a:lnTo>
                    <a:pt x="59994" y="106565"/>
                  </a:lnTo>
                  <a:lnTo>
                    <a:pt x="58800" y="106946"/>
                  </a:lnTo>
                  <a:lnTo>
                    <a:pt x="58267" y="107226"/>
                  </a:lnTo>
                  <a:lnTo>
                    <a:pt x="57962" y="107429"/>
                  </a:lnTo>
                  <a:lnTo>
                    <a:pt x="57454" y="107911"/>
                  </a:lnTo>
                  <a:lnTo>
                    <a:pt x="57226" y="108165"/>
                  </a:lnTo>
                  <a:lnTo>
                    <a:pt x="56895" y="108737"/>
                  </a:lnTo>
                  <a:lnTo>
                    <a:pt x="56794" y="109486"/>
                  </a:lnTo>
                  <a:lnTo>
                    <a:pt x="56654" y="109918"/>
                  </a:lnTo>
                  <a:lnTo>
                    <a:pt x="56591" y="110121"/>
                  </a:lnTo>
                  <a:lnTo>
                    <a:pt x="56527" y="110743"/>
                  </a:lnTo>
                  <a:lnTo>
                    <a:pt x="56426" y="111328"/>
                  </a:lnTo>
                  <a:lnTo>
                    <a:pt x="56311" y="111671"/>
                  </a:lnTo>
                  <a:lnTo>
                    <a:pt x="56299" y="111671"/>
                  </a:lnTo>
                  <a:lnTo>
                    <a:pt x="56095" y="111988"/>
                  </a:lnTo>
                  <a:lnTo>
                    <a:pt x="55905" y="112433"/>
                  </a:lnTo>
                  <a:lnTo>
                    <a:pt x="55562" y="113055"/>
                  </a:lnTo>
                  <a:lnTo>
                    <a:pt x="55346" y="113588"/>
                  </a:lnTo>
                  <a:lnTo>
                    <a:pt x="55257" y="113766"/>
                  </a:lnTo>
                  <a:lnTo>
                    <a:pt x="55156" y="113918"/>
                  </a:lnTo>
                  <a:lnTo>
                    <a:pt x="54990" y="114236"/>
                  </a:lnTo>
                  <a:lnTo>
                    <a:pt x="54825" y="114706"/>
                  </a:lnTo>
                  <a:lnTo>
                    <a:pt x="54749" y="115112"/>
                  </a:lnTo>
                  <a:lnTo>
                    <a:pt x="55041" y="115798"/>
                  </a:lnTo>
                  <a:lnTo>
                    <a:pt x="55168" y="116230"/>
                  </a:lnTo>
                  <a:lnTo>
                    <a:pt x="55041" y="116484"/>
                  </a:lnTo>
                  <a:lnTo>
                    <a:pt x="55092" y="116624"/>
                  </a:lnTo>
                  <a:lnTo>
                    <a:pt x="55435" y="117055"/>
                  </a:lnTo>
                  <a:lnTo>
                    <a:pt x="55841" y="117386"/>
                  </a:lnTo>
                  <a:lnTo>
                    <a:pt x="56083" y="117640"/>
                  </a:lnTo>
                  <a:lnTo>
                    <a:pt x="56070" y="117627"/>
                  </a:lnTo>
                  <a:lnTo>
                    <a:pt x="56146" y="117754"/>
                  </a:lnTo>
                  <a:lnTo>
                    <a:pt x="56210" y="117894"/>
                  </a:lnTo>
                  <a:lnTo>
                    <a:pt x="56451" y="118592"/>
                  </a:lnTo>
                  <a:lnTo>
                    <a:pt x="56527" y="118744"/>
                  </a:lnTo>
                  <a:lnTo>
                    <a:pt x="56819" y="119176"/>
                  </a:lnTo>
                  <a:lnTo>
                    <a:pt x="56832" y="119189"/>
                  </a:lnTo>
                  <a:lnTo>
                    <a:pt x="57061" y="119379"/>
                  </a:lnTo>
                  <a:lnTo>
                    <a:pt x="57467" y="119621"/>
                  </a:lnTo>
                  <a:lnTo>
                    <a:pt x="57861" y="120040"/>
                  </a:lnTo>
                  <a:lnTo>
                    <a:pt x="58013" y="120268"/>
                  </a:lnTo>
                  <a:lnTo>
                    <a:pt x="58267" y="121196"/>
                  </a:lnTo>
                  <a:lnTo>
                    <a:pt x="58394" y="121640"/>
                  </a:lnTo>
                  <a:lnTo>
                    <a:pt x="58648" y="122656"/>
                  </a:lnTo>
                  <a:lnTo>
                    <a:pt x="58750" y="122986"/>
                  </a:lnTo>
                  <a:lnTo>
                    <a:pt x="58902" y="123164"/>
                  </a:lnTo>
                  <a:lnTo>
                    <a:pt x="59093" y="123520"/>
                  </a:lnTo>
                  <a:lnTo>
                    <a:pt x="59080" y="123659"/>
                  </a:lnTo>
                  <a:lnTo>
                    <a:pt x="58534" y="125133"/>
                  </a:lnTo>
                  <a:lnTo>
                    <a:pt x="58051" y="126187"/>
                  </a:lnTo>
                  <a:lnTo>
                    <a:pt x="57975" y="126872"/>
                  </a:lnTo>
                  <a:lnTo>
                    <a:pt x="57213" y="128396"/>
                  </a:lnTo>
                  <a:lnTo>
                    <a:pt x="56337" y="128727"/>
                  </a:lnTo>
                  <a:lnTo>
                    <a:pt x="55994" y="128790"/>
                  </a:lnTo>
                  <a:lnTo>
                    <a:pt x="55638" y="128739"/>
                  </a:lnTo>
                  <a:lnTo>
                    <a:pt x="55333" y="128790"/>
                  </a:lnTo>
                  <a:lnTo>
                    <a:pt x="54889" y="128892"/>
                  </a:lnTo>
                  <a:lnTo>
                    <a:pt x="54406" y="128879"/>
                  </a:lnTo>
                  <a:lnTo>
                    <a:pt x="54254" y="128854"/>
                  </a:lnTo>
                  <a:lnTo>
                    <a:pt x="54114" y="128841"/>
                  </a:lnTo>
                  <a:lnTo>
                    <a:pt x="53543" y="128714"/>
                  </a:lnTo>
                  <a:lnTo>
                    <a:pt x="52844" y="128536"/>
                  </a:lnTo>
                  <a:lnTo>
                    <a:pt x="52120" y="128130"/>
                  </a:lnTo>
                  <a:lnTo>
                    <a:pt x="51879" y="127914"/>
                  </a:lnTo>
                  <a:lnTo>
                    <a:pt x="51727" y="127787"/>
                  </a:lnTo>
                  <a:lnTo>
                    <a:pt x="51434" y="127571"/>
                  </a:lnTo>
                  <a:lnTo>
                    <a:pt x="51295" y="127482"/>
                  </a:lnTo>
                  <a:lnTo>
                    <a:pt x="51053" y="127177"/>
                  </a:lnTo>
                  <a:lnTo>
                    <a:pt x="50698" y="126618"/>
                  </a:lnTo>
                  <a:lnTo>
                    <a:pt x="50457" y="126466"/>
                  </a:lnTo>
                  <a:lnTo>
                    <a:pt x="50114" y="126110"/>
                  </a:lnTo>
                  <a:lnTo>
                    <a:pt x="49783" y="125882"/>
                  </a:lnTo>
                  <a:lnTo>
                    <a:pt x="49606" y="125742"/>
                  </a:lnTo>
                  <a:lnTo>
                    <a:pt x="49072" y="125399"/>
                  </a:lnTo>
                  <a:lnTo>
                    <a:pt x="48894" y="125310"/>
                  </a:lnTo>
                  <a:lnTo>
                    <a:pt x="48653" y="125209"/>
                  </a:lnTo>
                  <a:lnTo>
                    <a:pt x="48513" y="125183"/>
                  </a:lnTo>
                  <a:lnTo>
                    <a:pt x="48298" y="125171"/>
                  </a:lnTo>
                  <a:lnTo>
                    <a:pt x="47955" y="125069"/>
                  </a:lnTo>
                  <a:lnTo>
                    <a:pt x="46685" y="124409"/>
                  </a:lnTo>
                  <a:lnTo>
                    <a:pt x="46367" y="124244"/>
                  </a:lnTo>
                  <a:lnTo>
                    <a:pt x="46151" y="124117"/>
                  </a:lnTo>
                  <a:lnTo>
                    <a:pt x="45834" y="123964"/>
                  </a:lnTo>
                  <a:lnTo>
                    <a:pt x="45529" y="123850"/>
                  </a:lnTo>
                  <a:lnTo>
                    <a:pt x="45402" y="123799"/>
                  </a:lnTo>
                  <a:lnTo>
                    <a:pt x="45097" y="123723"/>
                  </a:lnTo>
                  <a:lnTo>
                    <a:pt x="44780" y="123761"/>
                  </a:lnTo>
                  <a:lnTo>
                    <a:pt x="44602" y="123774"/>
                  </a:lnTo>
                  <a:lnTo>
                    <a:pt x="44208" y="123824"/>
                  </a:lnTo>
                  <a:lnTo>
                    <a:pt x="44043" y="123786"/>
                  </a:lnTo>
                  <a:lnTo>
                    <a:pt x="43916" y="123723"/>
                  </a:lnTo>
                  <a:lnTo>
                    <a:pt x="43599" y="123596"/>
                  </a:lnTo>
                  <a:lnTo>
                    <a:pt x="43332" y="123443"/>
                  </a:lnTo>
                  <a:lnTo>
                    <a:pt x="43192" y="123316"/>
                  </a:lnTo>
                  <a:lnTo>
                    <a:pt x="43040" y="123202"/>
                  </a:lnTo>
                  <a:lnTo>
                    <a:pt x="42887" y="123088"/>
                  </a:lnTo>
                  <a:lnTo>
                    <a:pt x="42583" y="122897"/>
                  </a:lnTo>
                  <a:lnTo>
                    <a:pt x="41973" y="122377"/>
                  </a:lnTo>
                  <a:lnTo>
                    <a:pt x="41452" y="121983"/>
                  </a:lnTo>
                  <a:lnTo>
                    <a:pt x="41287" y="121729"/>
                  </a:lnTo>
                  <a:lnTo>
                    <a:pt x="40932" y="121335"/>
                  </a:lnTo>
                  <a:lnTo>
                    <a:pt x="40411" y="120942"/>
                  </a:lnTo>
                  <a:lnTo>
                    <a:pt x="40017" y="120675"/>
                  </a:lnTo>
                  <a:lnTo>
                    <a:pt x="39357" y="120459"/>
                  </a:lnTo>
                  <a:lnTo>
                    <a:pt x="39217" y="120421"/>
                  </a:lnTo>
                  <a:lnTo>
                    <a:pt x="38798" y="120230"/>
                  </a:lnTo>
                  <a:lnTo>
                    <a:pt x="38544" y="120129"/>
                  </a:lnTo>
                  <a:lnTo>
                    <a:pt x="38290" y="120014"/>
                  </a:lnTo>
                  <a:lnTo>
                    <a:pt x="37807" y="119760"/>
                  </a:lnTo>
                  <a:lnTo>
                    <a:pt x="37604" y="119659"/>
                  </a:lnTo>
                  <a:lnTo>
                    <a:pt x="36855" y="119252"/>
                  </a:lnTo>
                  <a:lnTo>
                    <a:pt x="36575" y="119138"/>
                  </a:lnTo>
                  <a:lnTo>
                    <a:pt x="35204" y="118592"/>
                  </a:lnTo>
                  <a:lnTo>
                    <a:pt x="34518" y="118262"/>
                  </a:lnTo>
                  <a:lnTo>
                    <a:pt x="34302" y="118236"/>
                  </a:lnTo>
                  <a:lnTo>
                    <a:pt x="33947" y="118097"/>
                  </a:lnTo>
                  <a:lnTo>
                    <a:pt x="33769" y="118033"/>
                  </a:lnTo>
                  <a:lnTo>
                    <a:pt x="33629" y="118008"/>
                  </a:lnTo>
                  <a:lnTo>
                    <a:pt x="33248" y="117932"/>
                  </a:lnTo>
                  <a:lnTo>
                    <a:pt x="32029" y="117830"/>
                  </a:lnTo>
                  <a:lnTo>
                    <a:pt x="31216" y="117868"/>
                  </a:lnTo>
                  <a:lnTo>
                    <a:pt x="30937" y="117944"/>
                  </a:lnTo>
                  <a:lnTo>
                    <a:pt x="30708" y="118008"/>
                  </a:lnTo>
                  <a:lnTo>
                    <a:pt x="30314" y="118109"/>
                  </a:lnTo>
                  <a:lnTo>
                    <a:pt x="30086" y="118236"/>
                  </a:lnTo>
                  <a:lnTo>
                    <a:pt x="29629" y="118605"/>
                  </a:lnTo>
                  <a:lnTo>
                    <a:pt x="28841" y="118884"/>
                  </a:lnTo>
                  <a:lnTo>
                    <a:pt x="28435" y="119329"/>
                  </a:lnTo>
                  <a:lnTo>
                    <a:pt x="28257" y="119392"/>
                  </a:lnTo>
                  <a:lnTo>
                    <a:pt x="28117" y="119506"/>
                  </a:lnTo>
                  <a:lnTo>
                    <a:pt x="27368" y="120230"/>
                  </a:lnTo>
                  <a:lnTo>
                    <a:pt x="26352" y="121157"/>
                  </a:lnTo>
                  <a:lnTo>
                    <a:pt x="25946" y="121577"/>
                  </a:lnTo>
                  <a:lnTo>
                    <a:pt x="25552" y="122186"/>
                  </a:lnTo>
                  <a:lnTo>
                    <a:pt x="25399" y="122567"/>
                  </a:lnTo>
                  <a:lnTo>
                    <a:pt x="25349" y="122821"/>
                  </a:lnTo>
                  <a:lnTo>
                    <a:pt x="25209" y="123151"/>
                  </a:lnTo>
                  <a:lnTo>
                    <a:pt x="25031" y="123520"/>
                  </a:lnTo>
                  <a:lnTo>
                    <a:pt x="24904" y="123774"/>
                  </a:lnTo>
                  <a:lnTo>
                    <a:pt x="24549" y="124510"/>
                  </a:lnTo>
                  <a:lnTo>
                    <a:pt x="24320" y="124726"/>
                  </a:lnTo>
                  <a:lnTo>
                    <a:pt x="24079" y="124840"/>
                  </a:lnTo>
                  <a:lnTo>
                    <a:pt x="23990" y="124980"/>
                  </a:lnTo>
                  <a:lnTo>
                    <a:pt x="23825" y="125145"/>
                  </a:lnTo>
                  <a:lnTo>
                    <a:pt x="23329" y="125463"/>
                  </a:lnTo>
                  <a:lnTo>
                    <a:pt x="23152" y="125856"/>
                  </a:lnTo>
                  <a:lnTo>
                    <a:pt x="22999" y="126022"/>
                  </a:lnTo>
                  <a:lnTo>
                    <a:pt x="22694" y="126225"/>
                  </a:lnTo>
                  <a:lnTo>
                    <a:pt x="22529" y="126288"/>
                  </a:lnTo>
                  <a:lnTo>
                    <a:pt x="22390" y="126288"/>
                  </a:lnTo>
                  <a:lnTo>
                    <a:pt x="21805" y="126974"/>
                  </a:lnTo>
                  <a:lnTo>
                    <a:pt x="21602" y="127215"/>
                  </a:lnTo>
                  <a:lnTo>
                    <a:pt x="21386" y="127622"/>
                  </a:lnTo>
                  <a:lnTo>
                    <a:pt x="21183" y="127952"/>
                  </a:lnTo>
                  <a:lnTo>
                    <a:pt x="21132" y="128117"/>
                  </a:lnTo>
                  <a:lnTo>
                    <a:pt x="21018" y="128396"/>
                  </a:lnTo>
                  <a:lnTo>
                    <a:pt x="20980" y="128536"/>
                  </a:lnTo>
                  <a:lnTo>
                    <a:pt x="20866" y="128930"/>
                  </a:lnTo>
                  <a:lnTo>
                    <a:pt x="20789" y="129489"/>
                  </a:lnTo>
                  <a:lnTo>
                    <a:pt x="20840" y="130149"/>
                  </a:lnTo>
                  <a:lnTo>
                    <a:pt x="20904" y="130428"/>
                  </a:lnTo>
                  <a:lnTo>
                    <a:pt x="21043" y="130784"/>
                  </a:lnTo>
                  <a:lnTo>
                    <a:pt x="21183" y="131127"/>
                  </a:lnTo>
                  <a:lnTo>
                    <a:pt x="21285" y="131330"/>
                  </a:lnTo>
                  <a:lnTo>
                    <a:pt x="21412" y="131521"/>
                  </a:lnTo>
                  <a:lnTo>
                    <a:pt x="21577" y="131686"/>
                  </a:lnTo>
                  <a:lnTo>
                    <a:pt x="21805" y="131864"/>
                  </a:lnTo>
                  <a:lnTo>
                    <a:pt x="22402" y="132410"/>
                  </a:lnTo>
                  <a:lnTo>
                    <a:pt x="22872" y="132829"/>
                  </a:lnTo>
                  <a:lnTo>
                    <a:pt x="23139" y="133007"/>
                  </a:lnTo>
                  <a:lnTo>
                    <a:pt x="23342" y="132968"/>
                  </a:lnTo>
                  <a:lnTo>
                    <a:pt x="23533" y="132968"/>
                  </a:lnTo>
                  <a:lnTo>
                    <a:pt x="23533" y="132968"/>
                  </a:lnTo>
                  <a:lnTo>
                    <a:pt x="23875" y="133070"/>
                  </a:lnTo>
                  <a:lnTo>
                    <a:pt x="24041" y="133172"/>
                  </a:lnTo>
                  <a:lnTo>
                    <a:pt x="24320" y="133426"/>
                  </a:lnTo>
                  <a:lnTo>
                    <a:pt x="24523" y="133730"/>
                  </a:lnTo>
                  <a:lnTo>
                    <a:pt x="24625" y="133870"/>
                  </a:lnTo>
                  <a:lnTo>
                    <a:pt x="24714" y="134023"/>
                  </a:lnTo>
                  <a:lnTo>
                    <a:pt x="24790" y="134200"/>
                  </a:lnTo>
                  <a:lnTo>
                    <a:pt x="24815" y="134404"/>
                  </a:lnTo>
                  <a:lnTo>
                    <a:pt x="24815" y="134619"/>
                  </a:lnTo>
                  <a:lnTo>
                    <a:pt x="24701" y="135445"/>
                  </a:lnTo>
                  <a:lnTo>
                    <a:pt x="24612" y="135801"/>
                  </a:lnTo>
                  <a:lnTo>
                    <a:pt x="24206" y="136969"/>
                  </a:lnTo>
                  <a:lnTo>
                    <a:pt x="23710" y="139014"/>
                  </a:lnTo>
                  <a:lnTo>
                    <a:pt x="23583" y="139293"/>
                  </a:lnTo>
                  <a:lnTo>
                    <a:pt x="23228" y="139953"/>
                  </a:lnTo>
                  <a:lnTo>
                    <a:pt x="22923" y="140868"/>
                  </a:lnTo>
                  <a:lnTo>
                    <a:pt x="22605" y="141490"/>
                  </a:lnTo>
                  <a:lnTo>
                    <a:pt x="22097" y="141490"/>
                  </a:lnTo>
                  <a:lnTo>
                    <a:pt x="21805" y="141516"/>
                  </a:lnTo>
                  <a:lnTo>
                    <a:pt x="21602" y="141706"/>
                  </a:lnTo>
                  <a:lnTo>
                    <a:pt x="21120" y="141757"/>
                  </a:lnTo>
                  <a:lnTo>
                    <a:pt x="20942" y="141808"/>
                  </a:lnTo>
                  <a:lnTo>
                    <a:pt x="20802" y="141909"/>
                  </a:lnTo>
                  <a:lnTo>
                    <a:pt x="20599" y="142151"/>
                  </a:lnTo>
                  <a:lnTo>
                    <a:pt x="20510" y="142417"/>
                  </a:lnTo>
                  <a:lnTo>
                    <a:pt x="20485" y="143344"/>
                  </a:lnTo>
                  <a:lnTo>
                    <a:pt x="20446" y="143560"/>
                  </a:lnTo>
                  <a:lnTo>
                    <a:pt x="20459" y="143751"/>
                  </a:lnTo>
                  <a:lnTo>
                    <a:pt x="20523" y="143916"/>
                  </a:lnTo>
                  <a:lnTo>
                    <a:pt x="20815" y="144487"/>
                  </a:lnTo>
                  <a:lnTo>
                    <a:pt x="20942" y="144652"/>
                  </a:lnTo>
                  <a:lnTo>
                    <a:pt x="21310" y="144970"/>
                  </a:lnTo>
                  <a:lnTo>
                    <a:pt x="21551" y="145084"/>
                  </a:lnTo>
                  <a:lnTo>
                    <a:pt x="21932" y="145122"/>
                  </a:lnTo>
                  <a:lnTo>
                    <a:pt x="22123" y="145148"/>
                  </a:lnTo>
                  <a:lnTo>
                    <a:pt x="22694" y="145186"/>
                  </a:lnTo>
                  <a:lnTo>
                    <a:pt x="22910" y="145224"/>
                  </a:lnTo>
                  <a:lnTo>
                    <a:pt x="23164" y="145376"/>
                  </a:lnTo>
                  <a:lnTo>
                    <a:pt x="23202" y="145414"/>
                  </a:lnTo>
                  <a:lnTo>
                    <a:pt x="23329" y="145592"/>
                  </a:lnTo>
                  <a:lnTo>
                    <a:pt x="23507" y="146024"/>
                  </a:lnTo>
                  <a:lnTo>
                    <a:pt x="23533" y="146227"/>
                  </a:lnTo>
                  <a:lnTo>
                    <a:pt x="23533" y="146227"/>
                  </a:lnTo>
                  <a:lnTo>
                    <a:pt x="22986" y="147497"/>
                  </a:lnTo>
                  <a:lnTo>
                    <a:pt x="22745" y="147510"/>
                  </a:lnTo>
                  <a:lnTo>
                    <a:pt x="22491" y="147485"/>
                  </a:lnTo>
                  <a:lnTo>
                    <a:pt x="22148" y="147269"/>
                  </a:lnTo>
                  <a:lnTo>
                    <a:pt x="21691" y="147192"/>
                  </a:lnTo>
                  <a:lnTo>
                    <a:pt x="21412" y="147192"/>
                  </a:lnTo>
                  <a:lnTo>
                    <a:pt x="20929" y="146951"/>
                  </a:lnTo>
                  <a:lnTo>
                    <a:pt x="20802" y="146951"/>
                  </a:lnTo>
                  <a:lnTo>
                    <a:pt x="20586" y="147040"/>
                  </a:lnTo>
                  <a:lnTo>
                    <a:pt x="20294" y="147142"/>
                  </a:lnTo>
                  <a:lnTo>
                    <a:pt x="20040" y="147281"/>
                  </a:lnTo>
                  <a:lnTo>
                    <a:pt x="19659" y="147675"/>
                  </a:lnTo>
                  <a:lnTo>
                    <a:pt x="19342" y="148132"/>
                  </a:lnTo>
                  <a:lnTo>
                    <a:pt x="19227" y="148450"/>
                  </a:lnTo>
                  <a:lnTo>
                    <a:pt x="19138" y="148983"/>
                  </a:lnTo>
                  <a:lnTo>
                    <a:pt x="19138" y="149326"/>
                  </a:lnTo>
                  <a:lnTo>
                    <a:pt x="19202" y="149580"/>
                  </a:lnTo>
                  <a:lnTo>
                    <a:pt x="19354" y="149834"/>
                  </a:lnTo>
                  <a:lnTo>
                    <a:pt x="19519" y="150037"/>
                  </a:lnTo>
                  <a:lnTo>
                    <a:pt x="19913" y="150533"/>
                  </a:lnTo>
                  <a:lnTo>
                    <a:pt x="20383" y="151028"/>
                  </a:lnTo>
                  <a:lnTo>
                    <a:pt x="20637" y="151345"/>
                  </a:lnTo>
                  <a:lnTo>
                    <a:pt x="20726" y="151574"/>
                  </a:lnTo>
                  <a:lnTo>
                    <a:pt x="20700" y="152044"/>
                  </a:lnTo>
                  <a:lnTo>
                    <a:pt x="20624" y="152260"/>
                  </a:lnTo>
                  <a:lnTo>
                    <a:pt x="20624" y="152399"/>
                  </a:lnTo>
                  <a:lnTo>
                    <a:pt x="21120" y="152768"/>
                  </a:lnTo>
                  <a:lnTo>
                    <a:pt x="20815" y="153174"/>
                  </a:lnTo>
                  <a:lnTo>
                    <a:pt x="20358" y="153708"/>
                  </a:lnTo>
                  <a:lnTo>
                    <a:pt x="19837" y="154114"/>
                  </a:lnTo>
                  <a:lnTo>
                    <a:pt x="19621" y="154330"/>
                  </a:lnTo>
                  <a:lnTo>
                    <a:pt x="19354" y="154635"/>
                  </a:lnTo>
                  <a:lnTo>
                    <a:pt x="19075" y="155066"/>
                  </a:lnTo>
                  <a:lnTo>
                    <a:pt x="18999" y="155270"/>
                  </a:lnTo>
                  <a:lnTo>
                    <a:pt x="18897" y="155727"/>
                  </a:lnTo>
                  <a:lnTo>
                    <a:pt x="17805" y="158470"/>
                  </a:lnTo>
                  <a:lnTo>
                    <a:pt x="17449" y="158749"/>
                  </a:lnTo>
                  <a:lnTo>
                    <a:pt x="16967" y="158902"/>
                  </a:lnTo>
                  <a:lnTo>
                    <a:pt x="15849" y="158965"/>
                  </a:lnTo>
                  <a:lnTo>
                    <a:pt x="15709" y="158927"/>
                  </a:lnTo>
                  <a:lnTo>
                    <a:pt x="15366" y="158699"/>
                  </a:lnTo>
                  <a:lnTo>
                    <a:pt x="15176" y="158546"/>
                  </a:lnTo>
                  <a:lnTo>
                    <a:pt x="14909" y="158229"/>
                  </a:lnTo>
                  <a:lnTo>
                    <a:pt x="14084" y="157098"/>
                  </a:lnTo>
                  <a:lnTo>
                    <a:pt x="13754" y="156438"/>
                  </a:lnTo>
                  <a:lnTo>
                    <a:pt x="13195" y="155422"/>
                  </a:lnTo>
                  <a:lnTo>
                    <a:pt x="13093" y="155270"/>
                  </a:lnTo>
                  <a:lnTo>
                    <a:pt x="12966" y="155105"/>
                  </a:lnTo>
                  <a:lnTo>
                    <a:pt x="12560" y="154647"/>
                  </a:lnTo>
                  <a:lnTo>
                    <a:pt x="12191" y="154622"/>
                  </a:lnTo>
                  <a:lnTo>
                    <a:pt x="11696" y="154685"/>
                  </a:lnTo>
                  <a:lnTo>
                    <a:pt x="11061" y="154800"/>
                  </a:lnTo>
                  <a:lnTo>
                    <a:pt x="10629" y="154978"/>
                  </a:lnTo>
                  <a:lnTo>
                    <a:pt x="10617" y="154978"/>
                  </a:lnTo>
                  <a:lnTo>
                    <a:pt x="10083" y="155549"/>
                  </a:lnTo>
                  <a:lnTo>
                    <a:pt x="10020" y="155689"/>
                  </a:lnTo>
                  <a:lnTo>
                    <a:pt x="9918" y="156032"/>
                  </a:lnTo>
                  <a:lnTo>
                    <a:pt x="9740" y="157073"/>
                  </a:lnTo>
                  <a:lnTo>
                    <a:pt x="9626" y="157556"/>
                  </a:lnTo>
                  <a:lnTo>
                    <a:pt x="8902" y="159029"/>
                  </a:lnTo>
                  <a:lnTo>
                    <a:pt x="8864" y="159232"/>
                  </a:lnTo>
                  <a:lnTo>
                    <a:pt x="8839" y="159511"/>
                  </a:lnTo>
                  <a:lnTo>
                    <a:pt x="8724" y="160121"/>
                  </a:lnTo>
                  <a:lnTo>
                    <a:pt x="8343" y="160972"/>
                  </a:lnTo>
                  <a:lnTo>
                    <a:pt x="7708" y="162699"/>
                  </a:lnTo>
                  <a:lnTo>
                    <a:pt x="7950" y="162763"/>
                  </a:lnTo>
                  <a:lnTo>
                    <a:pt x="8343" y="162775"/>
                  </a:lnTo>
                  <a:lnTo>
                    <a:pt x="8978" y="162813"/>
                  </a:lnTo>
                  <a:lnTo>
                    <a:pt x="9461" y="162763"/>
                  </a:lnTo>
                  <a:lnTo>
                    <a:pt x="10134" y="162725"/>
                  </a:lnTo>
                  <a:lnTo>
                    <a:pt x="10540" y="162686"/>
                  </a:lnTo>
                  <a:lnTo>
                    <a:pt x="10680" y="162686"/>
                  </a:lnTo>
                  <a:lnTo>
                    <a:pt x="11264" y="162636"/>
                  </a:lnTo>
                  <a:lnTo>
                    <a:pt x="13588" y="162483"/>
                  </a:lnTo>
                  <a:lnTo>
                    <a:pt x="14516" y="162534"/>
                  </a:lnTo>
                  <a:lnTo>
                    <a:pt x="14668" y="162559"/>
                  </a:lnTo>
                  <a:lnTo>
                    <a:pt x="18084" y="162737"/>
                  </a:lnTo>
                  <a:lnTo>
                    <a:pt x="20535" y="162902"/>
                  </a:lnTo>
                  <a:lnTo>
                    <a:pt x="20688" y="162915"/>
                  </a:lnTo>
                  <a:lnTo>
                    <a:pt x="22732" y="163042"/>
                  </a:lnTo>
                  <a:lnTo>
                    <a:pt x="25133" y="163144"/>
                  </a:lnTo>
                  <a:lnTo>
                    <a:pt x="25793" y="163182"/>
                  </a:lnTo>
                  <a:lnTo>
                    <a:pt x="27038" y="163245"/>
                  </a:lnTo>
                  <a:lnTo>
                    <a:pt x="27647" y="163271"/>
                  </a:lnTo>
                  <a:lnTo>
                    <a:pt x="28066" y="163296"/>
                  </a:lnTo>
                  <a:lnTo>
                    <a:pt x="28257" y="163296"/>
                  </a:lnTo>
                  <a:lnTo>
                    <a:pt x="28447" y="163296"/>
                  </a:lnTo>
                  <a:lnTo>
                    <a:pt x="28778" y="163321"/>
                  </a:lnTo>
                  <a:lnTo>
                    <a:pt x="30581" y="163398"/>
                  </a:lnTo>
                  <a:lnTo>
                    <a:pt x="32829" y="163474"/>
                  </a:lnTo>
                  <a:lnTo>
                    <a:pt x="33870" y="163525"/>
                  </a:lnTo>
                  <a:lnTo>
                    <a:pt x="34074" y="163537"/>
                  </a:lnTo>
                  <a:lnTo>
                    <a:pt x="34391" y="163563"/>
                  </a:lnTo>
                  <a:lnTo>
                    <a:pt x="34632" y="163575"/>
                  </a:lnTo>
                  <a:lnTo>
                    <a:pt x="35115" y="163537"/>
                  </a:lnTo>
                  <a:lnTo>
                    <a:pt x="35356" y="163537"/>
                  </a:lnTo>
                  <a:lnTo>
                    <a:pt x="35636" y="163550"/>
                  </a:lnTo>
                  <a:lnTo>
                    <a:pt x="35826" y="163563"/>
                  </a:lnTo>
                  <a:lnTo>
                    <a:pt x="35864" y="163563"/>
                  </a:lnTo>
                  <a:lnTo>
                    <a:pt x="36118" y="163563"/>
                  </a:lnTo>
                  <a:lnTo>
                    <a:pt x="37071" y="163575"/>
                  </a:lnTo>
                  <a:lnTo>
                    <a:pt x="37541" y="163601"/>
                  </a:lnTo>
                  <a:lnTo>
                    <a:pt x="38049" y="163614"/>
                  </a:lnTo>
                  <a:lnTo>
                    <a:pt x="38468" y="163626"/>
                  </a:lnTo>
                  <a:lnTo>
                    <a:pt x="38925" y="163639"/>
                  </a:lnTo>
                  <a:lnTo>
                    <a:pt x="38925" y="163639"/>
                  </a:lnTo>
                  <a:lnTo>
                    <a:pt x="41567" y="163715"/>
                  </a:lnTo>
                  <a:lnTo>
                    <a:pt x="43192" y="163779"/>
                  </a:lnTo>
                  <a:lnTo>
                    <a:pt x="44551" y="163842"/>
                  </a:lnTo>
                  <a:lnTo>
                    <a:pt x="45478" y="163880"/>
                  </a:lnTo>
                  <a:lnTo>
                    <a:pt x="45796" y="163893"/>
                  </a:lnTo>
                  <a:lnTo>
                    <a:pt x="45923" y="163893"/>
                  </a:lnTo>
                  <a:lnTo>
                    <a:pt x="45935" y="163906"/>
                  </a:lnTo>
                  <a:lnTo>
                    <a:pt x="50177" y="164045"/>
                  </a:lnTo>
                  <a:lnTo>
                    <a:pt x="51803" y="164096"/>
                  </a:lnTo>
                  <a:lnTo>
                    <a:pt x="53238" y="164185"/>
                  </a:lnTo>
                  <a:lnTo>
                    <a:pt x="53492" y="164185"/>
                  </a:lnTo>
                  <a:lnTo>
                    <a:pt x="54597" y="164236"/>
                  </a:lnTo>
                  <a:lnTo>
                    <a:pt x="55473" y="164261"/>
                  </a:lnTo>
                  <a:lnTo>
                    <a:pt x="55981" y="164287"/>
                  </a:lnTo>
                  <a:lnTo>
                    <a:pt x="56324" y="164299"/>
                  </a:lnTo>
                  <a:lnTo>
                    <a:pt x="56451" y="164299"/>
                  </a:lnTo>
                  <a:lnTo>
                    <a:pt x="56616" y="164299"/>
                  </a:lnTo>
                  <a:lnTo>
                    <a:pt x="57594" y="164337"/>
                  </a:lnTo>
                  <a:lnTo>
                    <a:pt x="58318" y="164363"/>
                  </a:lnTo>
                  <a:lnTo>
                    <a:pt x="60477" y="164426"/>
                  </a:lnTo>
                  <a:lnTo>
                    <a:pt x="61963" y="164477"/>
                  </a:lnTo>
                  <a:lnTo>
                    <a:pt x="62458" y="164490"/>
                  </a:lnTo>
                  <a:lnTo>
                    <a:pt x="62598" y="164503"/>
                  </a:lnTo>
                  <a:lnTo>
                    <a:pt x="62903" y="164503"/>
                  </a:lnTo>
                  <a:lnTo>
                    <a:pt x="63157" y="164528"/>
                  </a:lnTo>
                  <a:lnTo>
                    <a:pt x="63728" y="164541"/>
                  </a:lnTo>
                  <a:lnTo>
                    <a:pt x="63728" y="164541"/>
                  </a:lnTo>
                  <a:lnTo>
                    <a:pt x="70459" y="164807"/>
                  </a:lnTo>
                  <a:lnTo>
                    <a:pt x="74929" y="164985"/>
                  </a:lnTo>
                  <a:lnTo>
                    <a:pt x="76657" y="165087"/>
                  </a:lnTo>
                  <a:lnTo>
                    <a:pt x="76834" y="164909"/>
                  </a:lnTo>
                  <a:lnTo>
                    <a:pt x="77088" y="164655"/>
                  </a:lnTo>
                  <a:lnTo>
                    <a:pt x="77393" y="164274"/>
                  </a:lnTo>
                  <a:lnTo>
                    <a:pt x="77495" y="164058"/>
                  </a:lnTo>
                  <a:lnTo>
                    <a:pt x="77508" y="163817"/>
                  </a:lnTo>
                  <a:lnTo>
                    <a:pt x="77495" y="163626"/>
                  </a:lnTo>
                  <a:lnTo>
                    <a:pt x="77533" y="163436"/>
                  </a:lnTo>
                  <a:lnTo>
                    <a:pt x="77596" y="163309"/>
                  </a:lnTo>
                  <a:lnTo>
                    <a:pt x="77685" y="162979"/>
                  </a:lnTo>
                  <a:lnTo>
                    <a:pt x="77787" y="162394"/>
                  </a:lnTo>
                  <a:lnTo>
                    <a:pt x="77787" y="162204"/>
                  </a:lnTo>
                  <a:lnTo>
                    <a:pt x="77749" y="161696"/>
                  </a:lnTo>
                  <a:lnTo>
                    <a:pt x="77673" y="161086"/>
                  </a:lnTo>
                  <a:lnTo>
                    <a:pt x="77469" y="160375"/>
                  </a:lnTo>
                  <a:lnTo>
                    <a:pt x="77406" y="159651"/>
                  </a:lnTo>
                  <a:lnTo>
                    <a:pt x="77254" y="158470"/>
                  </a:lnTo>
                  <a:lnTo>
                    <a:pt x="76746" y="156730"/>
                  </a:lnTo>
                  <a:lnTo>
                    <a:pt x="76771" y="156413"/>
                  </a:lnTo>
                  <a:lnTo>
                    <a:pt x="76733" y="156248"/>
                  </a:lnTo>
                  <a:lnTo>
                    <a:pt x="76707" y="156108"/>
                  </a:lnTo>
                  <a:lnTo>
                    <a:pt x="76085" y="153720"/>
                  </a:lnTo>
                  <a:lnTo>
                    <a:pt x="76707" y="153720"/>
                  </a:lnTo>
                  <a:lnTo>
                    <a:pt x="77393" y="153746"/>
                  </a:lnTo>
                  <a:lnTo>
                    <a:pt x="79057" y="153847"/>
                  </a:lnTo>
                  <a:lnTo>
                    <a:pt x="81584" y="154177"/>
                  </a:lnTo>
                  <a:lnTo>
                    <a:pt x="83299" y="154406"/>
                  </a:lnTo>
                  <a:lnTo>
                    <a:pt x="83870" y="154470"/>
                  </a:lnTo>
                  <a:lnTo>
                    <a:pt x="84035" y="154495"/>
                  </a:lnTo>
                  <a:lnTo>
                    <a:pt x="86105" y="154762"/>
                  </a:lnTo>
                  <a:lnTo>
                    <a:pt x="87248" y="154863"/>
                  </a:lnTo>
                  <a:lnTo>
                    <a:pt x="87033" y="156743"/>
                  </a:lnTo>
                  <a:lnTo>
                    <a:pt x="88633" y="156768"/>
                  </a:lnTo>
                  <a:lnTo>
                    <a:pt x="89484" y="156756"/>
                  </a:lnTo>
                  <a:lnTo>
                    <a:pt x="89750" y="156743"/>
                  </a:lnTo>
                  <a:lnTo>
                    <a:pt x="92494" y="156705"/>
                  </a:lnTo>
                  <a:lnTo>
                    <a:pt x="95046" y="156705"/>
                  </a:lnTo>
                  <a:lnTo>
                    <a:pt x="101676" y="156705"/>
                  </a:lnTo>
                  <a:lnTo>
                    <a:pt x="106083" y="156730"/>
                  </a:lnTo>
                  <a:lnTo>
                    <a:pt x="109207" y="156730"/>
                  </a:lnTo>
                  <a:lnTo>
                    <a:pt x="110108" y="156743"/>
                  </a:lnTo>
                  <a:lnTo>
                    <a:pt x="112115" y="156768"/>
                  </a:lnTo>
                  <a:lnTo>
                    <a:pt x="113156" y="156768"/>
                  </a:lnTo>
                  <a:lnTo>
                    <a:pt x="115696" y="156806"/>
                  </a:lnTo>
                  <a:lnTo>
                    <a:pt x="116077" y="156806"/>
                  </a:lnTo>
                  <a:lnTo>
                    <a:pt x="117627" y="156832"/>
                  </a:lnTo>
                  <a:lnTo>
                    <a:pt x="118490" y="156832"/>
                  </a:lnTo>
                  <a:lnTo>
                    <a:pt x="120154" y="156844"/>
                  </a:lnTo>
                  <a:lnTo>
                    <a:pt x="121348" y="156870"/>
                  </a:lnTo>
                  <a:lnTo>
                    <a:pt x="122516" y="156870"/>
                  </a:lnTo>
                  <a:lnTo>
                    <a:pt x="124332" y="156883"/>
                  </a:lnTo>
                  <a:lnTo>
                    <a:pt x="127050" y="156870"/>
                  </a:lnTo>
                  <a:lnTo>
                    <a:pt x="129565" y="156870"/>
                  </a:lnTo>
                  <a:lnTo>
                    <a:pt x="130784" y="156844"/>
                  </a:lnTo>
                  <a:lnTo>
                    <a:pt x="132206" y="156832"/>
                  </a:lnTo>
                  <a:lnTo>
                    <a:pt x="134188" y="156806"/>
                  </a:lnTo>
                  <a:lnTo>
                    <a:pt x="134873" y="156794"/>
                  </a:lnTo>
                  <a:lnTo>
                    <a:pt x="137490" y="156794"/>
                  </a:lnTo>
                  <a:lnTo>
                    <a:pt x="138036" y="156768"/>
                  </a:lnTo>
                  <a:lnTo>
                    <a:pt x="138582" y="156768"/>
                  </a:lnTo>
                  <a:lnTo>
                    <a:pt x="139204" y="156756"/>
                  </a:lnTo>
                  <a:lnTo>
                    <a:pt x="139598" y="156743"/>
                  </a:lnTo>
                  <a:lnTo>
                    <a:pt x="142087" y="156705"/>
                  </a:lnTo>
                  <a:lnTo>
                    <a:pt x="144614" y="156705"/>
                  </a:lnTo>
                  <a:lnTo>
                    <a:pt x="147472" y="156629"/>
                  </a:lnTo>
                  <a:lnTo>
                    <a:pt x="147662" y="156629"/>
                  </a:lnTo>
                  <a:lnTo>
                    <a:pt x="150037" y="156590"/>
                  </a:lnTo>
                  <a:lnTo>
                    <a:pt x="150863" y="156565"/>
                  </a:lnTo>
                  <a:lnTo>
                    <a:pt x="151333" y="156997"/>
                  </a:lnTo>
                  <a:lnTo>
                    <a:pt x="151650" y="157302"/>
                  </a:lnTo>
                  <a:lnTo>
                    <a:pt x="151790" y="157429"/>
                  </a:lnTo>
                  <a:lnTo>
                    <a:pt x="152145" y="157746"/>
                  </a:lnTo>
                  <a:lnTo>
                    <a:pt x="152768" y="157505"/>
                  </a:lnTo>
                  <a:lnTo>
                    <a:pt x="152869" y="157086"/>
                  </a:lnTo>
                  <a:lnTo>
                    <a:pt x="153238" y="157124"/>
                  </a:lnTo>
                  <a:lnTo>
                    <a:pt x="153238" y="157251"/>
                  </a:lnTo>
                  <a:lnTo>
                    <a:pt x="153466" y="157225"/>
                  </a:lnTo>
                  <a:lnTo>
                    <a:pt x="155028" y="156603"/>
                  </a:lnTo>
                  <a:lnTo>
                    <a:pt x="155892" y="156641"/>
                  </a:lnTo>
                  <a:lnTo>
                    <a:pt x="156489" y="156654"/>
                  </a:lnTo>
                  <a:lnTo>
                    <a:pt x="156679" y="156667"/>
                  </a:lnTo>
                  <a:lnTo>
                    <a:pt x="156730" y="156667"/>
                  </a:lnTo>
                  <a:lnTo>
                    <a:pt x="156832" y="156667"/>
                  </a:lnTo>
                  <a:lnTo>
                    <a:pt x="157010" y="156641"/>
                  </a:lnTo>
                  <a:lnTo>
                    <a:pt x="159854" y="156743"/>
                  </a:lnTo>
                  <a:lnTo>
                    <a:pt x="161721" y="156806"/>
                  </a:lnTo>
                  <a:lnTo>
                    <a:pt x="162547" y="156832"/>
                  </a:lnTo>
                  <a:lnTo>
                    <a:pt x="163855" y="156883"/>
                  </a:lnTo>
                  <a:lnTo>
                    <a:pt x="165709" y="157111"/>
                  </a:lnTo>
                  <a:lnTo>
                    <a:pt x="165849" y="157124"/>
                  </a:lnTo>
                  <a:lnTo>
                    <a:pt x="169456" y="157429"/>
                  </a:lnTo>
                  <a:lnTo>
                    <a:pt x="169621" y="157429"/>
                  </a:lnTo>
                  <a:lnTo>
                    <a:pt x="169760" y="157454"/>
                  </a:lnTo>
                  <a:lnTo>
                    <a:pt x="170319" y="157492"/>
                  </a:lnTo>
                  <a:lnTo>
                    <a:pt x="170700" y="157530"/>
                  </a:lnTo>
                  <a:lnTo>
                    <a:pt x="172364" y="157632"/>
                  </a:lnTo>
                  <a:lnTo>
                    <a:pt x="174193" y="157746"/>
                  </a:lnTo>
                  <a:lnTo>
                    <a:pt x="176529" y="157886"/>
                  </a:lnTo>
                  <a:lnTo>
                    <a:pt x="177672" y="157987"/>
                  </a:lnTo>
                  <a:lnTo>
                    <a:pt x="178409" y="158064"/>
                  </a:lnTo>
                  <a:lnTo>
                    <a:pt x="178650" y="158076"/>
                  </a:lnTo>
                  <a:lnTo>
                    <a:pt x="179019" y="158114"/>
                  </a:lnTo>
                  <a:lnTo>
                    <a:pt x="181838" y="158229"/>
                  </a:lnTo>
                  <a:lnTo>
                    <a:pt x="182029" y="158216"/>
                  </a:lnTo>
                  <a:lnTo>
                    <a:pt x="182702" y="158267"/>
                  </a:lnTo>
                  <a:lnTo>
                    <a:pt x="184696" y="158394"/>
                  </a:lnTo>
                  <a:lnTo>
                    <a:pt x="187045" y="158546"/>
                  </a:lnTo>
                  <a:lnTo>
                    <a:pt x="189166" y="158648"/>
                  </a:lnTo>
                  <a:lnTo>
                    <a:pt x="190715" y="158635"/>
                  </a:lnTo>
                  <a:lnTo>
                    <a:pt x="191363" y="158673"/>
                  </a:lnTo>
                  <a:lnTo>
                    <a:pt x="193586" y="158737"/>
                  </a:lnTo>
                  <a:lnTo>
                    <a:pt x="194246" y="158749"/>
                  </a:lnTo>
                  <a:lnTo>
                    <a:pt x="196964" y="158889"/>
                  </a:lnTo>
                  <a:lnTo>
                    <a:pt x="197294" y="158902"/>
                  </a:lnTo>
                  <a:lnTo>
                    <a:pt x="197510" y="158915"/>
                  </a:lnTo>
                  <a:lnTo>
                    <a:pt x="201561" y="158991"/>
                  </a:lnTo>
                  <a:lnTo>
                    <a:pt x="203339" y="159029"/>
                  </a:lnTo>
                  <a:lnTo>
                    <a:pt x="206514" y="159067"/>
                  </a:lnTo>
                  <a:lnTo>
                    <a:pt x="209080" y="158851"/>
                  </a:lnTo>
                  <a:lnTo>
                    <a:pt x="209219" y="158838"/>
                  </a:lnTo>
                  <a:lnTo>
                    <a:pt x="209499" y="158813"/>
                  </a:lnTo>
                  <a:lnTo>
                    <a:pt x="209956" y="158788"/>
                  </a:lnTo>
                  <a:lnTo>
                    <a:pt x="210273" y="158775"/>
                  </a:lnTo>
                  <a:lnTo>
                    <a:pt x="210400" y="158775"/>
                  </a:lnTo>
                  <a:lnTo>
                    <a:pt x="214337" y="158546"/>
                  </a:lnTo>
                  <a:lnTo>
                    <a:pt x="214820" y="158457"/>
                  </a:lnTo>
                  <a:lnTo>
                    <a:pt x="216026" y="158445"/>
                  </a:lnTo>
                  <a:lnTo>
                    <a:pt x="216230" y="158368"/>
                  </a:lnTo>
                  <a:lnTo>
                    <a:pt x="216547" y="158305"/>
                  </a:lnTo>
                  <a:lnTo>
                    <a:pt x="217893" y="158305"/>
                  </a:lnTo>
                  <a:lnTo>
                    <a:pt x="220687" y="158356"/>
                  </a:lnTo>
                  <a:lnTo>
                    <a:pt x="221640" y="158356"/>
                  </a:lnTo>
                  <a:lnTo>
                    <a:pt x="221780" y="158368"/>
                  </a:lnTo>
                  <a:lnTo>
                    <a:pt x="222630" y="158394"/>
                  </a:lnTo>
                  <a:lnTo>
                    <a:pt x="226390" y="158508"/>
                  </a:lnTo>
                  <a:lnTo>
                    <a:pt x="226860" y="158534"/>
                  </a:lnTo>
                  <a:lnTo>
                    <a:pt x="229996" y="158673"/>
                  </a:lnTo>
                  <a:lnTo>
                    <a:pt x="231940" y="158826"/>
                  </a:lnTo>
                  <a:lnTo>
                    <a:pt x="232448" y="158889"/>
                  </a:lnTo>
                  <a:lnTo>
                    <a:pt x="233298" y="158978"/>
                  </a:lnTo>
                  <a:lnTo>
                    <a:pt x="233832" y="159042"/>
                  </a:lnTo>
                  <a:lnTo>
                    <a:pt x="234010" y="159067"/>
                  </a:lnTo>
                  <a:lnTo>
                    <a:pt x="234035" y="159067"/>
                  </a:lnTo>
                  <a:lnTo>
                    <a:pt x="234086" y="159067"/>
                  </a:lnTo>
                  <a:lnTo>
                    <a:pt x="235661" y="159194"/>
                  </a:lnTo>
                  <a:lnTo>
                    <a:pt x="238353" y="159410"/>
                  </a:lnTo>
                  <a:lnTo>
                    <a:pt x="239179" y="159486"/>
                  </a:lnTo>
                  <a:lnTo>
                    <a:pt x="241172" y="159511"/>
                  </a:lnTo>
                  <a:lnTo>
                    <a:pt x="242112" y="159575"/>
                  </a:lnTo>
                  <a:lnTo>
                    <a:pt x="242468" y="159575"/>
                  </a:lnTo>
                  <a:lnTo>
                    <a:pt x="247497" y="159664"/>
                  </a:lnTo>
                  <a:lnTo>
                    <a:pt x="248361" y="159677"/>
                  </a:lnTo>
                  <a:lnTo>
                    <a:pt x="250202" y="159715"/>
                  </a:lnTo>
                  <a:lnTo>
                    <a:pt x="251231" y="159753"/>
                  </a:lnTo>
                  <a:lnTo>
                    <a:pt x="254330" y="159867"/>
                  </a:lnTo>
                  <a:lnTo>
                    <a:pt x="255384" y="159842"/>
                  </a:lnTo>
                  <a:lnTo>
                    <a:pt x="256539" y="159816"/>
                  </a:lnTo>
                  <a:lnTo>
                    <a:pt x="259600" y="159816"/>
                  </a:lnTo>
                  <a:lnTo>
                    <a:pt x="260667" y="159829"/>
                  </a:lnTo>
                  <a:lnTo>
                    <a:pt x="268122" y="159931"/>
                  </a:lnTo>
                  <a:lnTo>
                    <a:pt x="268617" y="159931"/>
                  </a:lnTo>
                  <a:lnTo>
                    <a:pt x="270306" y="159892"/>
                  </a:lnTo>
                  <a:lnTo>
                    <a:pt x="271652" y="159867"/>
                  </a:lnTo>
                  <a:lnTo>
                    <a:pt x="274256" y="159854"/>
                  </a:lnTo>
                  <a:lnTo>
                    <a:pt x="276529" y="159854"/>
                  </a:lnTo>
                  <a:lnTo>
                    <a:pt x="279260" y="159829"/>
                  </a:lnTo>
                  <a:lnTo>
                    <a:pt x="282447" y="159829"/>
                  </a:lnTo>
                  <a:lnTo>
                    <a:pt x="285318" y="159892"/>
                  </a:lnTo>
                  <a:lnTo>
                    <a:pt x="285470" y="159892"/>
                  </a:lnTo>
                  <a:lnTo>
                    <a:pt x="287172" y="159931"/>
                  </a:lnTo>
                  <a:lnTo>
                    <a:pt x="289902" y="159969"/>
                  </a:lnTo>
                  <a:lnTo>
                    <a:pt x="292506" y="159994"/>
                  </a:lnTo>
                  <a:lnTo>
                    <a:pt x="296252" y="159969"/>
                  </a:lnTo>
                  <a:lnTo>
                    <a:pt x="297446" y="159969"/>
                  </a:lnTo>
                  <a:lnTo>
                    <a:pt x="297611" y="159689"/>
                  </a:lnTo>
                  <a:lnTo>
                    <a:pt x="297840" y="159359"/>
                  </a:lnTo>
                  <a:lnTo>
                    <a:pt x="298018" y="159245"/>
                  </a:lnTo>
                  <a:lnTo>
                    <a:pt x="298132" y="159092"/>
                  </a:lnTo>
                  <a:lnTo>
                    <a:pt x="298195" y="158953"/>
                  </a:lnTo>
                  <a:lnTo>
                    <a:pt x="298234" y="158673"/>
                  </a:lnTo>
                  <a:lnTo>
                    <a:pt x="298703" y="158470"/>
                  </a:lnTo>
                  <a:lnTo>
                    <a:pt x="299097" y="158102"/>
                  </a:lnTo>
                  <a:lnTo>
                    <a:pt x="299491" y="157784"/>
                  </a:lnTo>
                  <a:lnTo>
                    <a:pt x="299542" y="157429"/>
                  </a:lnTo>
                  <a:lnTo>
                    <a:pt x="299707" y="157314"/>
                  </a:lnTo>
                  <a:lnTo>
                    <a:pt x="299999" y="157264"/>
                  </a:lnTo>
                  <a:lnTo>
                    <a:pt x="300227" y="157365"/>
                  </a:lnTo>
                  <a:lnTo>
                    <a:pt x="300532" y="157289"/>
                  </a:lnTo>
                  <a:lnTo>
                    <a:pt x="300723" y="157213"/>
                  </a:lnTo>
                  <a:lnTo>
                    <a:pt x="300977" y="157035"/>
                  </a:lnTo>
                  <a:lnTo>
                    <a:pt x="301142" y="156832"/>
                  </a:lnTo>
                  <a:lnTo>
                    <a:pt x="301243" y="156654"/>
                  </a:lnTo>
                  <a:lnTo>
                    <a:pt x="301574" y="156451"/>
                  </a:lnTo>
                  <a:lnTo>
                    <a:pt x="301701" y="156413"/>
                  </a:lnTo>
                  <a:lnTo>
                    <a:pt x="301828" y="156451"/>
                  </a:lnTo>
                  <a:lnTo>
                    <a:pt x="302755" y="156146"/>
                  </a:lnTo>
                  <a:lnTo>
                    <a:pt x="303110" y="156133"/>
                  </a:lnTo>
                  <a:lnTo>
                    <a:pt x="303491" y="155867"/>
                  </a:lnTo>
                  <a:lnTo>
                    <a:pt x="303695" y="155689"/>
                  </a:lnTo>
                  <a:lnTo>
                    <a:pt x="303847" y="155511"/>
                  </a:lnTo>
                  <a:lnTo>
                    <a:pt x="303860" y="155511"/>
                  </a:lnTo>
                  <a:lnTo>
                    <a:pt x="304279" y="155346"/>
                  </a:lnTo>
                  <a:lnTo>
                    <a:pt x="304622" y="155282"/>
                  </a:lnTo>
                  <a:lnTo>
                    <a:pt x="304888" y="155155"/>
                  </a:lnTo>
                  <a:lnTo>
                    <a:pt x="305295" y="154825"/>
                  </a:lnTo>
                  <a:lnTo>
                    <a:pt x="305371" y="154609"/>
                  </a:lnTo>
                  <a:lnTo>
                    <a:pt x="305498" y="154546"/>
                  </a:lnTo>
                  <a:lnTo>
                    <a:pt x="305625" y="154546"/>
                  </a:lnTo>
                  <a:lnTo>
                    <a:pt x="306184" y="154419"/>
                  </a:lnTo>
                  <a:lnTo>
                    <a:pt x="306400" y="154330"/>
                  </a:lnTo>
                  <a:lnTo>
                    <a:pt x="306641" y="154343"/>
                  </a:lnTo>
                  <a:lnTo>
                    <a:pt x="306882" y="154330"/>
                  </a:lnTo>
                  <a:lnTo>
                    <a:pt x="307022" y="154241"/>
                  </a:lnTo>
                  <a:lnTo>
                    <a:pt x="307289" y="154241"/>
                  </a:lnTo>
                  <a:lnTo>
                    <a:pt x="307555" y="154381"/>
                  </a:lnTo>
                  <a:lnTo>
                    <a:pt x="307873" y="154482"/>
                  </a:lnTo>
                  <a:lnTo>
                    <a:pt x="308686" y="154546"/>
                  </a:lnTo>
                  <a:lnTo>
                    <a:pt x="308952" y="154520"/>
                  </a:lnTo>
                  <a:lnTo>
                    <a:pt x="309105" y="154470"/>
                  </a:lnTo>
                  <a:lnTo>
                    <a:pt x="309283" y="154520"/>
                  </a:lnTo>
                  <a:lnTo>
                    <a:pt x="309613" y="154482"/>
                  </a:lnTo>
                  <a:lnTo>
                    <a:pt x="309968" y="154381"/>
                  </a:lnTo>
                  <a:lnTo>
                    <a:pt x="310197" y="154419"/>
                  </a:lnTo>
                  <a:lnTo>
                    <a:pt x="310210" y="154419"/>
                  </a:lnTo>
                  <a:lnTo>
                    <a:pt x="310438" y="154406"/>
                  </a:lnTo>
                  <a:lnTo>
                    <a:pt x="310857" y="154317"/>
                  </a:lnTo>
                  <a:lnTo>
                    <a:pt x="311048" y="154266"/>
                  </a:lnTo>
                  <a:lnTo>
                    <a:pt x="311429" y="154101"/>
                  </a:lnTo>
                  <a:lnTo>
                    <a:pt x="312216" y="153708"/>
                  </a:lnTo>
                  <a:lnTo>
                    <a:pt x="312229" y="153568"/>
                  </a:lnTo>
                  <a:lnTo>
                    <a:pt x="312546" y="153187"/>
                  </a:lnTo>
                  <a:lnTo>
                    <a:pt x="312712" y="153085"/>
                  </a:lnTo>
                  <a:lnTo>
                    <a:pt x="313626" y="152666"/>
                  </a:lnTo>
                  <a:lnTo>
                    <a:pt x="313816" y="152539"/>
                  </a:lnTo>
                  <a:lnTo>
                    <a:pt x="313994" y="152590"/>
                  </a:lnTo>
                  <a:lnTo>
                    <a:pt x="314197" y="152526"/>
                  </a:lnTo>
                  <a:lnTo>
                    <a:pt x="314337" y="152399"/>
                  </a:lnTo>
                  <a:lnTo>
                    <a:pt x="314477" y="152349"/>
                  </a:lnTo>
                  <a:lnTo>
                    <a:pt x="314871" y="152095"/>
                  </a:lnTo>
                  <a:lnTo>
                    <a:pt x="316217" y="151637"/>
                  </a:lnTo>
                  <a:lnTo>
                    <a:pt x="316356" y="151587"/>
                  </a:lnTo>
                  <a:lnTo>
                    <a:pt x="316534" y="151460"/>
                  </a:lnTo>
                  <a:lnTo>
                    <a:pt x="316661" y="151422"/>
                  </a:lnTo>
                  <a:lnTo>
                    <a:pt x="317449" y="151282"/>
                  </a:lnTo>
                  <a:lnTo>
                    <a:pt x="317626" y="151244"/>
                  </a:lnTo>
                  <a:lnTo>
                    <a:pt x="318249" y="150952"/>
                  </a:lnTo>
                  <a:lnTo>
                    <a:pt x="318401" y="150964"/>
                  </a:lnTo>
                  <a:lnTo>
                    <a:pt x="318541" y="150914"/>
                  </a:lnTo>
                  <a:lnTo>
                    <a:pt x="318846" y="150761"/>
                  </a:lnTo>
                  <a:lnTo>
                    <a:pt x="319239" y="150698"/>
                  </a:lnTo>
                  <a:lnTo>
                    <a:pt x="319709" y="150456"/>
                  </a:lnTo>
                  <a:lnTo>
                    <a:pt x="320090" y="150342"/>
                  </a:lnTo>
                  <a:lnTo>
                    <a:pt x="320700" y="150177"/>
                  </a:lnTo>
                  <a:lnTo>
                    <a:pt x="321030" y="150063"/>
                  </a:lnTo>
                  <a:lnTo>
                    <a:pt x="322033" y="149631"/>
                  </a:lnTo>
                  <a:lnTo>
                    <a:pt x="322173" y="149555"/>
                  </a:lnTo>
                  <a:lnTo>
                    <a:pt x="322300" y="149491"/>
                  </a:lnTo>
                  <a:lnTo>
                    <a:pt x="323240" y="149478"/>
                  </a:lnTo>
                  <a:lnTo>
                    <a:pt x="323659" y="149478"/>
                  </a:lnTo>
                  <a:lnTo>
                    <a:pt x="323951" y="149440"/>
                  </a:lnTo>
                  <a:lnTo>
                    <a:pt x="324192" y="149275"/>
                  </a:lnTo>
                  <a:lnTo>
                    <a:pt x="324738" y="149288"/>
                  </a:lnTo>
                  <a:lnTo>
                    <a:pt x="325196" y="149199"/>
                  </a:lnTo>
                  <a:lnTo>
                    <a:pt x="325310" y="148983"/>
                  </a:lnTo>
                  <a:lnTo>
                    <a:pt x="325475" y="148780"/>
                  </a:lnTo>
                  <a:lnTo>
                    <a:pt x="325602" y="148716"/>
                  </a:lnTo>
                  <a:lnTo>
                    <a:pt x="325602" y="148551"/>
                  </a:lnTo>
                  <a:lnTo>
                    <a:pt x="325589" y="148386"/>
                  </a:lnTo>
                  <a:lnTo>
                    <a:pt x="325666" y="148069"/>
                  </a:lnTo>
                  <a:lnTo>
                    <a:pt x="325373" y="147891"/>
                  </a:lnTo>
                  <a:lnTo>
                    <a:pt x="325424" y="147700"/>
                  </a:lnTo>
                  <a:lnTo>
                    <a:pt x="325539" y="147535"/>
                  </a:lnTo>
                  <a:lnTo>
                    <a:pt x="325551" y="147180"/>
                  </a:lnTo>
                  <a:lnTo>
                    <a:pt x="325424" y="146938"/>
                  </a:lnTo>
                  <a:lnTo>
                    <a:pt x="325386" y="146799"/>
                  </a:lnTo>
                  <a:lnTo>
                    <a:pt x="325526" y="146532"/>
                  </a:lnTo>
                  <a:lnTo>
                    <a:pt x="325793" y="146456"/>
                  </a:lnTo>
                  <a:lnTo>
                    <a:pt x="325983" y="146278"/>
                  </a:lnTo>
                  <a:lnTo>
                    <a:pt x="326212" y="145859"/>
                  </a:lnTo>
                  <a:lnTo>
                    <a:pt x="326389" y="145580"/>
                  </a:lnTo>
                  <a:lnTo>
                    <a:pt x="326529" y="145465"/>
                  </a:lnTo>
                  <a:lnTo>
                    <a:pt x="326529" y="145453"/>
                  </a:lnTo>
                  <a:lnTo>
                    <a:pt x="326770" y="145173"/>
                  </a:lnTo>
                  <a:lnTo>
                    <a:pt x="326974" y="144754"/>
                  </a:lnTo>
                  <a:lnTo>
                    <a:pt x="326986" y="144703"/>
                  </a:lnTo>
                  <a:lnTo>
                    <a:pt x="326948" y="144157"/>
                  </a:lnTo>
                  <a:lnTo>
                    <a:pt x="326809" y="143929"/>
                  </a:lnTo>
                  <a:lnTo>
                    <a:pt x="326809" y="143776"/>
                  </a:lnTo>
                  <a:lnTo>
                    <a:pt x="326948" y="143586"/>
                  </a:lnTo>
                  <a:lnTo>
                    <a:pt x="327317" y="143408"/>
                  </a:lnTo>
                  <a:lnTo>
                    <a:pt x="327532" y="143167"/>
                  </a:lnTo>
                  <a:lnTo>
                    <a:pt x="327901" y="143001"/>
                  </a:lnTo>
                  <a:lnTo>
                    <a:pt x="328091" y="142989"/>
                  </a:lnTo>
                  <a:lnTo>
                    <a:pt x="328193" y="142747"/>
                  </a:lnTo>
                  <a:lnTo>
                    <a:pt x="328091" y="142379"/>
                  </a:lnTo>
                  <a:lnTo>
                    <a:pt x="328218" y="142125"/>
                  </a:lnTo>
                  <a:lnTo>
                    <a:pt x="328421" y="142176"/>
                  </a:lnTo>
                  <a:lnTo>
                    <a:pt x="328561" y="142278"/>
                  </a:lnTo>
                  <a:lnTo>
                    <a:pt x="328701" y="142265"/>
                  </a:lnTo>
                  <a:lnTo>
                    <a:pt x="328841" y="142151"/>
                  </a:lnTo>
                  <a:lnTo>
                    <a:pt x="329247" y="142239"/>
                  </a:lnTo>
                  <a:lnTo>
                    <a:pt x="329501" y="142265"/>
                  </a:lnTo>
                  <a:lnTo>
                    <a:pt x="329653" y="142189"/>
                  </a:lnTo>
                  <a:lnTo>
                    <a:pt x="330555" y="141998"/>
                  </a:lnTo>
                  <a:lnTo>
                    <a:pt x="330682" y="142214"/>
                  </a:lnTo>
                  <a:lnTo>
                    <a:pt x="330822" y="142316"/>
                  </a:lnTo>
                  <a:lnTo>
                    <a:pt x="331266" y="142481"/>
                  </a:lnTo>
                  <a:lnTo>
                    <a:pt x="331444" y="142481"/>
                  </a:lnTo>
                  <a:lnTo>
                    <a:pt x="331584" y="142455"/>
                  </a:lnTo>
                  <a:lnTo>
                    <a:pt x="331698" y="142189"/>
                  </a:lnTo>
                  <a:lnTo>
                    <a:pt x="331965" y="141884"/>
                  </a:lnTo>
                  <a:lnTo>
                    <a:pt x="332447" y="141706"/>
                  </a:lnTo>
                  <a:lnTo>
                    <a:pt x="332943" y="141655"/>
                  </a:lnTo>
                  <a:lnTo>
                    <a:pt x="333247" y="141681"/>
                  </a:lnTo>
                  <a:lnTo>
                    <a:pt x="333387" y="141757"/>
                  </a:lnTo>
                  <a:lnTo>
                    <a:pt x="333641" y="141592"/>
                  </a:lnTo>
                  <a:lnTo>
                    <a:pt x="333857" y="141465"/>
                  </a:lnTo>
                  <a:lnTo>
                    <a:pt x="334314" y="141223"/>
                  </a:lnTo>
                  <a:lnTo>
                    <a:pt x="335013" y="141122"/>
                  </a:lnTo>
                  <a:lnTo>
                    <a:pt x="335749" y="140677"/>
                  </a:lnTo>
                  <a:lnTo>
                    <a:pt x="336308" y="140639"/>
                  </a:lnTo>
                  <a:lnTo>
                    <a:pt x="336473" y="140614"/>
                  </a:lnTo>
                  <a:lnTo>
                    <a:pt x="336461" y="140474"/>
                  </a:lnTo>
                  <a:lnTo>
                    <a:pt x="336549" y="140296"/>
                  </a:lnTo>
                  <a:lnTo>
                    <a:pt x="337096" y="140119"/>
                  </a:lnTo>
                  <a:lnTo>
                    <a:pt x="337362" y="139992"/>
                  </a:lnTo>
                  <a:lnTo>
                    <a:pt x="337489" y="139826"/>
                  </a:lnTo>
                  <a:lnTo>
                    <a:pt x="337642" y="139725"/>
                  </a:lnTo>
                  <a:lnTo>
                    <a:pt x="337896" y="139661"/>
                  </a:lnTo>
                  <a:lnTo>
                    <a:pt x="337972" y="139522"/>
                  </a:lnTo>
                  <a:lnTo>
                    <a:pt x="337934" y="139369"/>
                  </a:lnTo>
                  <a:lnTo>
                    <a:pt x="338035" y="139217"/>
                  </a:lnTo>
                  <a:lnTo>
                    <a:pt x="338188" y="139141"/>
                  </a:lnTo>
                  <a:lnTo>
                    <a:pt x="338315" y="138925"/>
                  </a:lnTo>
                  <a:lnTo>
                    <a:pt x="338213" y="138785"/>
                  </a:lnTo>
                  <a:lnTo>
                    <a:pt x="337959" y="138506"/>
                  </a:lnTo>
                  <a:lnTo>
                    <a:pt x="338010" y="138341"/>
                  </a:lnTo>
                  <a:lnTo>
                    <a:pt x="338137" y="138201"/>
                  </a:lnTo>
                  <a:lnTo>
                    <a:pt x="338454" y="137845"/>
                  </a:lnTo>
                  <a:lnTo>
                    <a:pt x="338556" y="137667"/>
                  </a:lnTo>
                  <a:lnTo>
                    <a:pt x="338632" y="137540"/>
                  </a:lnTo>
                  <a:lnTo>
                    <a:pt x="338785" y="137388"/>
                  </a:lnTo>
                  <a:lnTo>
                    <a:pt x="338874" y="137236"/>
                  </a:lnTo>
                  <a:lnTo>
                    <a:pt x="338886" y="137096"/>
                  </a:lnTo>
                  <a:lnTo>
                    <a:pt x="338848" y="136918"/>
                  </a:lnTo>
                  <a:lnTo>
                    <a:pt x="338759" y="136626"/>
                  </a:lnTo>
                  <a:lnTo>
                    <a:pt x="338696" y="136143"/>
                  </a:lnTo>
                  <a:lnTo>
                    <a:pt x="338747" y="135889"/>
                  </a:lnTo>
                  <a:lnTo>
                    <a:pt x="338924" y="135661"/>
                  </a:lnTo>
                  <a:lnTo>
                    <a:pt x="338721" y="135458"/>
                  </a:lnTo>
                  <a:lnTo>
                    <a:pt x="338594" y="135356"/>
                  </a:lnTo>
                  <a:lnTo>
                    <a:pt x="338353" y="135026"/>
                  </a:lnTo>
                  <a:lnTo>
                    <a:pt x="338213" y="134873"/>
                  </a:lnTo>
                  <a:lnTo>
                    <a:pt x="338226" y="134454"/>
                  </a:lnTo>
                  <a:lnTo>
                    <a:pt x="338251" y="134327"/>
                  </a:lnTo>
                  <a:lnTo>
                    <a:pt x="338277" y="134188"/>
                  </a:lnTo>
                  <a:lnTo>
                    <a:pt x="338391" y="134048"/>
                  </a:lnTo>
                  <a:lnTo>
                    <a:pt x="338556" y="133946"/>
                  </a:lnTo>
                  <a:lnTo>
                    <a:pt x="338683" y="134035"/>
                  </a:lnTo>
                  <a:lnTo>
                    <a:pt x="338810" y="134035"/>
                  </a:lnTo>
                  <a:lnTo>
                    <a:pt x="338874" y="133807"/>
                  </a:lnTo>
                  <a:lnTo>
                    <a:pt x="338988" y="133616"/>
                  </a:lnTo>
                  <a:lnTo>
                    <a:pt x="339140" y="133642"/>
                  </a:lnTo>
                  <a:lnTo>
                    <a:pt x="339432" y="133667"/>
                  </a:lnTo>
                  <a:lnTo>
                    <a:pt x="339623" y="133476"/>
                  </a:lnTo>
                  <a:lnTo>
                    <a:pt x="339788" y="133451"/>
                  </a:lnTo>
                  <a:lnTo>
                    <a:pt x="339978" y="133159"/>
                  </a:lnTo>
                  <a:lnTo>
                    <a:pt x="340118" y="133057"/>
                  </a:lnTo>
                  <a:lnTo>
                    <a:pt x="340207" y="132816"/>
                  </a:lnTo>
                  <a:lnTo>
                    <a:pt x="340131" y="132587"/>
                  </a:lnTo>
                  <a:lnTo>
                    <a:pt x="340156" y="132422"/>
                  </a:lnTo>
                  <a:lnTo>
                    <a:pt x="340220" y="132270"/>
                  </a:lnTo>
                  <a:lnTo>
                    <a:pt x="340410" y="132219"/>
                  </a:lnTo>
                  <a:lnTo>
                    <a:pt x="340550" y="132346"/>
                  </a:lnTo>
                  <a:lnTo>
                    <a:pt x="340690" y="132219"/>
                  </a:lnTo>
                  <a:lnTo>
                    <a:pt x="340867" y="132168"/>
                  </a:lnTo>
                  <a:lnTo>
                    <a:pt x="341020" y="132257"/>
                  </a:lnTo>
                  <a:lnTo>
                    <a:pt x="341642" y="132079"/>
                  </a:lnTo>
                  <a:lnTo>
                    <a:pt x="341782" y="131991"/>
                  </a:lnTo>
                  <a:lnTo>
                    <a:pt x="341998" y="132219"/>
                  </a:lnTo>
                  <a:lnTo>
                    <a:pt x="342125" y="132143"/>
                  </a:lnTo>
                  <a:lnTo>
                    <a:pt x="342252" y="132054"/>
                  </a:lnTo>
                  <a:lnTo>
                    <a:pt x="342544" y="132041"/>
                  </a:lnTo>
                  <a:lnTo>
                    <a:pt x="342734" y="131775"/>
                  </a:lnTo>
                  <a:lnTo>
                    <a:pt x="342772" y="131597"/>
                  </a:lnTo>
                  <a:lnTo>
                    <a:pt x="343052" y="131559"/>
                  </a:lnTo>
                  <a:lnTo>
                    <a:pt x="343280" y="131241"/>
                  </a:lnTo>
                  <a:lnTo>
                    <a:pt x="343319" y="131089"/>
                  </a:lnTo>
                  <a:lnTo>
                    <a:pt x="343661" y="130809"/>
                  </a:lnTo>
                  <a:lnTo>
                    <a:pt x="343941" y="130835"/>
                  </a:lnTo>
                  <a:lnTo>
                    <a:pt x="344081" y="130911"/>
                  </a:lnTo>
                  <a:lnTo>
                    <a:pt x="344233" y="130936"/>
                  </a:lnTo>
                  <a:lnTo>
                    <a:pt x="344335" y="130632"/>
                  </a:lnTo>
                  <a:lnTo>
                    <a:pt x="344423" y="129920"/>
                  </a:lnTo>
                  <a:lnTo>
                    <a:pt x="344931" y="129679"/>
                  </a:lnTo>
                  <a:lnTo>
                    <a:pt x="345287" y="129819"/>
                  </a:lnTo>
                  <a:lnTo>
                    <a:pt x="345465" y="129666"/>
                  </a:lnTo>
                  <a:lnTo>
                    <a:pt x="345427" y="129501"/>
                  </a:lnTo>
                  <a:lnTo>
                    <a:pt x="345427" y="129197"/>
                  </a:lnTo>
                  <a:lnTo>
                    <a:pt x="345465" y="128841"/>
                  </a:lnTo>
                  <a:lnTo>
                    <a:pt x="345401" y="128663"/>
                  </a:lnTo>
                  <a:lnTo>
                    <a:pt x="345249" y="128295"/>
                  </a:lnTo>
                  <a:lnTo>
                    <a:pt x="345185" y="127914"/>
                  </a:lnTo>
                  <a:lnTo>
                    <a:pt x="345351" y="127736"/>
                  </a:lnTo>
                  <a:lnTo>
                    <a:pt x="345617" y="127711"/>
                  </a:lnTo>
                  <a:lnTo>
                    <a:pt x="345668" y="127482"/>
                  </a:lnTo>
                  <a:lnTo>
                    <a:pt x="345503" y="127368"/>
                  </a:lnTo>
                  <a:lnTo>
                    <a:pt x="345363" y="127165"/>
                  </a:lnTo>
                  <a:lnTo>
                    <a:pt x="345262" y="126720"/>
                  </a:lnTo>
                  <a:lnTo>
                    <a:pt x="345363" y="126568"/>
                  </a:lnTo>
                  <a:lnTo>
                    <a:pt x="345401" y="126136"/>
                  </a:lnTo>
                  <a:lnTo>
                    <a:pt x="345389" y="125869"/>
                  </a:lnTo>
                  <a:lnTo>
                    <a:pt x="345147" y="125475"/>
                  </a:lnTo>
                  <a:lnTo>
                    <a:pt x="345147" y="125310"/>
                  </a:lnTo>
                  <a:lnTo>
                    <a:pt x="345351" y="124942"/>
                  </a:lnTo>
                  <a:lnTo>
                    <a:pt x="345528" y="124790"/>
                  </a:lnTo>
                  <a:lnTo>
                    <a:pt x="346049" y="124574"/>
                  </a:lnTo>
                  <a:lnTo>
                    <a:pt x="346659" y="124167"/>
                  </a:lnTo>
                  <a:lnTo>
                    <a:pt x="347192" y="123888"/>
                  </a:lnTo>
                  <a:lnTo>
                    <a:pt x="347459" y="123888"/>
                  </a:lnTo>
                  <a:lnTo>
                    <a:pt x="347611" y="123901"/>
                  </a:lnTo>
                  <a:lnTo>
                    <a:pt x="347852" y="123697"/>
                  </a:lnTo>
                  <a:lnTo>
                    <a:pt x="348030" y="123469"/>
                  </a:lnTo>
                  <a:lnTo>
                    <a:pt x="348297" y="123342"/>
                  </a:lnTo>
                  <a:lnTo>
                    <a:pt x="348513" y="123278"/>
                  </a:lnTo>
                  <a:lnTo>
                    <a:pt x="348653" y="122923"/>
                  </a:lnTo>
                  <a:lnTo>
                    <a:pt x="348818" y="122821"/>
                  </a:lnTo>
                  <a:lnTo>
                    <a:pt x="349694" y="122656"/>
                  </a:lnTo>
                  <a:lnTo>
                    <a:pt x="350126" y="122097"/>
                  </a:lnTo>
                  <a:lnTo>
                    <a:pt x="350405" y="121843"/>
                  </a:lnTo>
                  <a:lnTo>
                    <a:pt x="350939" y="121424"/>
                  </a:lnTo>
                  <a:lnTo>
                    <a:pt x="351142" y="121323"/>
                  </a:lnTo>
                  <a:lnTo>
                    <a:pt x="351447" y="121183"/>
                  </a:lnTo>
                  <a:lnTo>
                    <a:pt x="351675" y="120967"/>
                  </a:lnTo>
                  <a:lnTo>
                    <a:pt x="351675" y="120827"/>
                  </a:lnTo>
                  <a:lnTo>
                    <a:pt x="351955" y="120624"/>
                  </a:lnTo>
                  <a:lnTo>
                    <a:pt x="352374" y="120408"/>
                  </a:lnTo>
                  <a:lnTo>
                    <a:pt x="353009" y="119926"/>
                  </a:lnTo>
                  <a:lnTo>
                    <a:pt x="353390" y="119672"/>
                  </a:lnTo>
                  <a:lnTo>
                    <a:pt x="353593" y="119468"/>
                  </a:lnTo>
                  <a:lnTo>
                    <a:pt x="353783" y="119367"/>
                  </a:lnTo>
                  <a:lnTo>
                    <a:pt x="353999" y="119430"/>
                  </a:lnTo>
                  <a:lnTo>
                    <a:pt x="354215" y="119202"/>
                  </a:lnTo>
                  <a:lnTo>
                    <a:pt x="354406" y="119176"/>
                  </a:lnTo>
                  <a:lnTo>
                    <a:pt x="354672" y="119049"/>
                  </a:lnTo>
                  <a:lnTo>
                    <a:pt x="354672" y="118935"/>
                  </a:lnTo>
                  <a:lnTo>
                    <a:pt x="354799" y="118757"/>
                  </a:lnTo>
                  <a:lnTo>
                    <a:pt x="354825" y="118744"/>
                  </a:lnTo>
                  <a:lnTo>
                    <a:pt x="355066" y="118643"/>
                  </a:lnTo>
                  <a:lnTo>
                    <a:pt x="355269" y="118757"/>
                  </a:lnTo>
                  <a:lnTo>
                    <a:pt x="355790" y="118389"/>
                  </a:lnTo>
                  <a:lnTo>
                    <a:pt x="355853" y="118236"/>
                  </a:lnTo>
                  <a:lnTo>
                    <a:pt x="356311" y="117843"/>
                  </a:lnTo>
                  <a:lnTo>
                    <a:pt x="356450" y="117817"/>
                  </a:lnTo>
                  <a:lnTo>
                    <a:pt x="356666" y="117957"/>
                  </a:lnTo>
                  <a:lnTo>
                    <a:pt x="356869" y="117805"/>
                  </a:lnTo>
                  <a:lnTo>
                    <a:pt x="356882" y="117614"/>
                  </a:lnTo>
                  <a:lnTo>
                    <a:pt x="357149" y="117462"/>
                  </a:lnTo>
                  <a:lnTo>
                    <a:pt x="357301" y="117398"/>
                  </a:lnTo>
                  <a:lnTo>
                    <a:pt x="357428" y="117335"/>
                  </a:lnTo>
                  <a:lnTo>
                    <a:pt x="357568" y="117271"/>
                  </a:lnTo>
                  <a:lnTo>
                    <a:pt x="358089" y="117081"/>
                  </a:lnTo>
                  <a:lnTo>
                    <a:pt x="358368" y="117081"/>
                  </a:lnTo>
                  <a:lnTo>
                    <a:pt x="358622" y="116801"/>
                  </a:lnTo>
                  <a:lnTo>
                    <a:pt x="358774" y="116700"/>
                  </a:lnTo>
                  <a:lnTo>
                    <a:pt x="359435" y="116509"/>
                  </a:lnTo>
                  <a:lnTo>
                    <a:pt x="359663" y="116497"/>
                  </a:lnTo>
                  <a:lnTo>
                    <a:pt x="359689" y="116497"/>
                  </a:lnTo>
                  <a:lnTo>
                    <a:pt x="360311" y="116179"/>
                  </a:lnTo>
                  <a:lnTo>
                    <a:pt x="361924" y="115595"/>
                  </a:lnTo>
                  <a:lnTo>
                    <a:pt x="362038" y="115569"/>
                  </a:lnTo>
                  <a:lnTo>
                    <a:pt x="362356" y="115569"/>
                  </a:lnTo>
                  <a:lnTo>
                    <a:pt x="362965" y="115277"/>
                  </a:lnTo>
                  <a:lnTo>
                    <a:pt x="363410" y="115188"/>
                  </a:lnTo>
                  <a:lnTo>
                    <a:pt x="363626" y="115074"/>
                  </a:lnTo>
                  <a:lnTo>
                    <a:pt x="364045" y="114630"/>
                  </a:lnTo>
                  <a:lnTo>
                    <a:pt x="364058" y="114211"/>
                  </a:lnTo>
                  <a:lnTo>
                    <a:pt x="364286" y="114249"/>
                  </a:lnTo>
                  <a:lnTo>
                    <a:pt x="364566" y="114096"/>
                  </a:lnTo>
                  <a:lnTo>
                    <a:pt x="364909" y="114007"/>
                  </a:lnTo>
                  <a:lnTo>
                    <a:pt x="365175" y="113741"/>
                  </a:lnTo>
                  <a:lnTo>
                    <a:pt x="365251" y="113525"/>
                  </a:lnTo>
                  <a:lnTo>
                    <a:pt x="365251" y="113372"/>
                  </a:lnTo>
                  <a:lnTo>
                    <a:pt x="365378" y="113207"/>
                  </a:lnTo>
                  <a:lnTo>
                    <a:pt x="365645" y="112928"/>
                  </a:lnTo>
                  <a:lnTo>
                    <a:pt x="365798" y="112775"/>
                  </a:lnTo>
                  <a:lnTo>
                    <a:pt x="366140" y="112471"/>
                  </a:lnTo>
                  <a:lnTo>
                    <a:pt x="366369" y="112267"/>
                  </a:lnTo>
                  <a:lnTo>
                    <a:pt x="368299" y="110464"/>
                  </a:lnTo>
                  <a:lnTo>
                    <a:pt x="370014" y="108838"/>
                  </a:lnTo>
                  <a:lnTo>
                    <a:pt x="370801" y="108089"/>
                  </a:lnTo>
                  <a:lnTo>
                    <a:pt x="373354" y="105714"/>
                  </a:lnTo>
                  <a:lnTo>
                    <a:pt x="373760" y="105333"/>
                  </a:lnTo>
                  <a:lnTo>
                    <a:pt x="373989" y="105143"/>
                  </a:lnTo>
                  <a:lnTo>
                    <a:pt x="374561" y="104597"/>
                  </a:lnTo>
                  <a:lnTo>
                    <a:pt x="375691" y="103530"/>
                  </a:lnTo>
                  <a:lnTo>
                    <a:pt x="376466" y="102793"/>
                  </a:lnTo>
                  <a:lnTo>
                    <a:pt x="376720" y="102539"/>
                  </a:lnTo>
                  <a:lnTo>
                    <a:pt x="377520" y="101777"/>
                  </a:lnTo>
                  <a:lnTo>
                    <a:pt x="378129" y="101130"/>
                  </a:lnTo>
                  <a:lnTo>
                    <a:pt x="382104" y="97370"/>
                  </a:lnTo>
                  <a:lnTo>
                    <a:pt x="382231" y="97167"/>
                  </a:lnTo>
                  <a:lnTo>
                    <a:pt x="382231" y="97027"/>
                  </a:lnTo>
                  <a:close/>
                </a:path>
              </a:pathLst>
            </a:custGeom>
            <a:ln w="31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588"/>
            </a:p>
          </p:txBody>
        </p:sp>
      </p:grp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15425" y="444887"/>
            <a:ext cx="8409634" cy="982948"/>
          </a:xfrm>
          <a:prstGeom prst="rect">
            <a:avLst/>
          </a:prstGeom>
        </p:spPr>
        <p:txBody>
          <a:bodyPr vert="horz" wrap="square" lIns="0" tIns="235318" rIns="0" bIns="0" rtlCol="0" anchor="ctr">
            <a:spAutoFit/>
          </a:bodyPr>
          <a:lstStyle/>
          <a:p>
            <a:pPr marL="18028">
              <a:spcBef>
                <a:spcPts val="69"/>
              </a:spcBef>
            </a:pPr>
            <a:r>
              <a:rPr sz="2691" spc="288" dirty="0"/>
              <a:t>Top</a:t>
            </a:r>
            <a:r>
              <a:rPr sz="2691" spc="135" dirty="0"/>
              <a:t> </a:t>
            </a:r>
            <a:r>
              <a:rPr sz="2691" spc="259" dirty="0"/>
              <a:t>Associations</a:t>
            </a:r>
            <a:r>
              <a:rPr sz="2691" spc="156" dirty="0"/>
              <a:t> </a:t>
            </a:r>
            <a:r>
              <a:rPr sz="2691" spc="269" dirty="0"/>
              <a:t>with</a:t>
            </a:r>
            <a:r>
              <a:rPr sz="2691" spc="139" dirty="0"/>
              <a:t> </a:t>
            </a:r>
            <a:r>
              <a:rPr sz="2691" spc="266" dirty="0"/>
              <a:t>the</a:t>
            </a:r>
            <a:r>
              <a:rPr sz="2691" spc="139" dirty="0"/>
              <a:t> </a:t>
            </a:r>
            <a:r>
              <a:rPr sz="2691" spc="306" dirty="0"/>
              <a:t>Region</a:t>
            </a:r>
            <a:r>
              <a:rPr sz="2691" spc="135" dirty="0"/>
              <a:t> </a:t>
            </a:r>
            <a:r>
              <a:rPr sz="2691" spc="277" dirty="0"/>
              <a:t>as</a:t>
            </a:r>
            <a:r>
              <a:rPr sz="2691" spc="142" dirty="0"/>
              <a:t> </a:t>
            </a:r>
            <a:r>
              <a:rPr sz="2691" spc="262" dirty="0"/>
              <a:t>a</a:t>
            </a:r>
            <a:r>
              <a:rPr sz="2691" spc="131" dirty="0"/>
              <a:t> </a:t>
            </a:r>
            <a:r>
              <a:rPr sz="2691" spc="291" dirty="0"/>
              <a:t>Place</a:t>
            </a:r>
            <a:r>
              <a:rPr sz="2691" spc="139" dirty="0"/>
              <a:t> </a:t>
            </a:r>
            <a:r>
              <a:rPr sz="2691" spc="226" dirty="0"/>
              <a:t>to</a:t>
            </a:r>
            <a:r>
              <a:rPr sz="2691" spc="131" dirty="0"/>
              <a:t> </a:t>
            </a:r>
            <a:r>
              <a:rPr sz="2691" spc="324" dirty="0"/>
              <a:t>Work</a:t>
            </a:r>
          </a:p>
        </p:txBody>
      </p:sp>
      <p:sp>
        <p:nvSpPr>
          <p:cNvPr id="4" name="object 4"/>
          <p:cNvSpPr/>
          <p:nvPr/>
        </p:nvSpPr>
        <p:spPr>
          <a:xfrm>
            <a:off x="2019021" y="1851459"/>
            <a:ext cx="1101986" cy="84590"/>
          </a:xfrm>
          <a:custGeom>
            <a:avLst/>
            <a:gdLst/>
            <a:ahLst/>
            <a:cxnLst/>
            <a:rect l="l" t="t" r="r" b="b"/>
            <a:pathLst>
              <a:path w="1513839" h="116205">
                <a:moveTo>
                  <a:pt x="1513332" y="0"/>
                </a:moveTo>
                <a:lnTo>
                  <a:pt x="1008888" y="0"/>
                </a:lnTo>
                <a:lnTo>
                  <a:pt x="504444" y="0"/>
                </a:lnTo>
                <a:lnTo>
                  <a:pt x="0" y="0"/>
                </a:lnTo>
                <a:lnTo>
                  <a:pt x="0" y="115824"/>
                </a:lnTo>
                <a:lnTo>
                  <a:pt x="504444" y="115824"/>
                </a:lnTo>
                <a:lnTo>
                  <a:pt x="1008888" y="115824"/>
                </a:lnTo>
                <a:lnTo>
                  <a:pt x="1513332" y="115824"/>
                </a:lnTo>
                <a:lnTo>
                  <a:pt x="1513332" y="0"/>
                </a:lnTo>
                <a:close/>
              </a:path>
            </a:pathLst>
          </a:custGeom>
          <a:solidFill>
            <a:srgbClr val="F4EB57"/>
          </a:solidFill>
        </p:spPr>
        <p:txBody>
          <a:bodyPr wrap="square" lIns="0" tIns="0" rIns="0" bIns="0" rtlCol="0"/>
          <a:lstStyle/>
          <a:p>
            <a:pPr defTabSz="665665"/>
            <a:endParaRPr sz="1310"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43581" y="2022303"/>
            <a:ext cx="5238298" cy="3627680"/>
          </a:xfrm>
          <a:prstGeom prst="rect">
            <a:avLst/>
          </a:prstGeom>
        </p:spPr>
      </p:pic>
      <p:pic>
        <p:nvPicPr>
          <p:cNvPr id="1026" name="Picture 2" descr="upload.wikimedia.org/wikipedia/en/thumb/d/d1/Lo...">
            <a:extLst>
              <a:ext uri="{FF2B5EF4-FFF2-40B4-BE49-F238E27FC236}">
                <a16:creationId xmlns:a16="http://schemas.microsoft.com/office/drawing/2014/main" id="{67C55F31-D997-CA7A-C414-ABE00FD00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987" y="4991997"/>
            <a:ext cx="1848971" cy="138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62648-6B57-60B4-77F2-4EFC2A78B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C94F040-4037-E851-F0C3-08585F47D1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3367" y="2321889"/>
            <a:ext cx="6049963" cy="215326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>
                <a:effectLst/>
                <a:latin typeface="+mn-lt"/>
              </a:rPr>
              <a:t>Increase regional jobs, wages &amp; GDP growth rates to the national average.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+mn-lt"/>
              </a:rPr>
              <a:t>Increase the regional labor force including the attraction and retention of young professionals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latin typeface="+mn-lt"/>
              </a:rPr>
              <a:t>Attract state and federal funding and advocate for policy improvements to support the plan.</a:t>
            </a:r>
            <a:endParaRPr lang="en-US" sz="2400" dirty="0">
              <a:effectLst/>
              <a:latin typeface="+mn-lt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8BA8CD38-9E3C-99B7-A9F8-2E3FA0A0687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53" r="26453"/>
          <a:stretch/>
        </p:blipFill>
        <p:spPr>
          <a:xfrm>
            <a:off x="7342911" y="0"/>
            <a:ext cx="4849088" cy="6858000"/>
          </a:xfrm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AC35914-2540-F642-1A16-7FBC8E34AC3E}"/>
              </a:ext>
            </a:extLst>
          </p:cNvPr>
          <p:cNvSpPr txBox="1">
            <a:spLocks/>
          </p:cNvSpPr>
          <p:nvPr/>
        </p:nvSpPr>
        <p:spPr>
          <a:xfrm>
            <a:off x="550487" y="600399"/>
            <a:ext cx="6049962" cy="9077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5000"/>
              </a:lnSpc>
              <a:buNone/>
            </a:pPr>
            <a:r>
              <a:rPr lang="en-US" sz="5400" b="1" dirty="0">
                <a:latin typeface="Montserrat" panose="00000500000000000000" pitchFamily="2" charset="0"/>
              </a:rPr>
              <a:t>Measurable Goals</a:t>
            </a:r>
          </a:p>
        </p:txBody>
      </p:sp>
    </p:spTree>
    <p:extLst>
      <p:ext uri="{BB962C8B-B14F-4D97-AF65-F5344CB8AC3E}">
        <p14:creationId xmlns:p14="http://schemas.microsoft.com/office/powerpoint/2010/main" val="415866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356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789CD8-3C1C-C057-3520-9460BF459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F8B3B9B-C965-B6DD-9F77-D7B74D2E6D46}"/>
              </a:ext>
            </a:extLst>
          </p:cNvPr>
          <p:cNvCxnSpPr/>
          <p:nvPr/>
        </p:nvCxnSpPr>
        <p:spPr>
          <a:xfrm>
            <a:off x="3746725" y="-596900"/>
            <a:ext cx="0" cy="7315200"/>
          </a:xfrm>
          <a:prstGeom prst="line">
            <a:avLst/>
          </a:prstGeom>
          <a:ln w="19050">
            <a:solidFill>
              <a:srgbClr val="EEFF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6453297-BB54-4DE8-5ED9-A7E29620AE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9494" y="2139372"/>
            <a:ext cx="2623124" cy="921328"/>
          </a:xfrm>
        </p:spPr>
        <p:txBody>
          <a:bodyPr/>
          <a:lstStyle/>
          <a:p>
            <a:pPr>
              <a:lnSpc>
                <a:spcPts val="3500"/>
              </a:lnSpc>
            </a:pPr>
            <a:r>
              <a:rPr lang="en-US" sz="2800" b="1" dirty="0">
                <a:latin typeface="Montserrat" panose="00000500000000000000" pitchFamily="2" charset="0"/>
              </a:rPr>
              <a:t>7 Action Items</a:t>
            </a:r>
          </a:p>
          <a:p>
            <a:pPr>
              <a:lnSpc>
                <a:spcPts val="3500"/>
              </a:lnSpc>
            </a:pPr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Montserrat" panose="00000500000000000000" pitchFamily="2" charset="0"/>
              </a:rPr>
              <a:t>Determined by Regional Leaders</a:t>
            </a: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93714620-1931-3960-3BFA-5B4C2B57998E}"/>
              </a:ext>
            </a:extLst>
          </p:cNvPr>
          <p:cNvSpPr txBox="1">
            <a:spLocks/>
          </p:cNvSpPr>
          <p:nvPr/>
        </p:nvSpPr>
        <p:spPr>
          <a:xfrm>
            <a:off x="4275510" y="891290"/>
            <a:ext cx="7682808" cy="40270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latin typeface="+mn-lt"/>
              </a:rPr>
              <a:t>Create a regional brand identity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latin typeface="+mn-lt"/>
              </a:rPr>
              <a:t>Increase investment in site selector awareness and support multi-jurisdictional product development strategy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latin typeface="+mn-lt"/>
              </a:rPr>
              <a:t>Provide economic development education to key leaders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latin typeface="+mn-lt"/>
              </a:rPr>
              <a:t>Develop a regional talent recruitment/attraction marketing campaign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latin typeface="+mn-lt"/>
              </a:rPr>
              <a:t>Develop strategy to connect businesses with students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latin typeface="+mn-lt"/>
              </a:rPr>
              <a:t>Coordinate advocacy for federal and state infrastructure, product development, talent marketing funding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latin typeface="+mn-lt"/>
              </a:rPr>
              <a:t>Advocate for improved polices related to key competitiveness issues</a:t>
            </a:r>
          </a:p>
        </p:txBody>
      </p:sp>
    </p:spTree>
    <p:extLst>
      <p:ext uri="{BB962C8B-B14F-4D97-AF65-F5344CB8AC3E}">
        <p14:creationId xmlns:p14="http://schemas.microsoft.com/office/powerpoint/2010/main" val="1013436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32172-F1A7-6B45-C88B-A864EFD62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8958D10-0A40-429E-D385-3F83652B4C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4164" y="3022005"/>
            <a:ext cx="6049963" cy="2153262"/>
          </a:xfrm>
        </p:spPr>
        <p:txBody>
          <a:bodyPr/>
          <a:lstStyle/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 regional talent attraction </a:t>
            </a:r>
            <a:r>
              <a:rPr lang="en-US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website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 new talent 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 and digital media </a:t>
            </a:r>
            <a:r>
              <a:rPr lang="en-US" sz="2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marketing campaign to alumni/visitors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 a</a:t>
            </a:r>
            <a:r>
              <a:rPr lang="en-US" sz="2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strategy to improve </a:t>
            </a:r>
            <a:r>
              <a:rPr lang="en-US" sz="240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business/student connections </a:t>
            </a:r>
            <a:r>
              <a:rPr lang="en-US" sz="2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enhance retention</a:t>
            </a:r>
            <a:endParaRPr lang="en-US" sz="24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DFB85B9-83C6-3D49-B2DD-7207BC2F4732}"/>
              </a:ext>
            </a:extLst>
          </p:cNvPr>
          <p:cNvSpPr txBox="1">
            <a:spLocks/>
          </p:cNvSpPr>
          <p:nvPr/>
        </p:nvSpPr>
        <p:spPr>
          <a:xfrm>
            <a:off x="611444" y="604289"/>
            <a:ext cx="6049963" cy="9077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22356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Talent &amp; Workforce Strategy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6ED1F1-6FF5-A883-DF9C-4DA370C61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599" y="0"/>
            <a:ext cx="472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479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FC781-E90E-92AC-D7BF-3305C1FFF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2B8D0C6-229B-DB58-1412-AE970EF80A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4162" y="2213824"/>
            <a:ext cx="6049963" cy="2153262"/>
          </a:xfrm>
        </p:spPr>
        <p:txBody>
          <a:bodyPr/>
          <a:lstStyle/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Refresh design of the regional job attraction website</a:t>
            </a:r>
            <a:endParaRPr lang="en-US" sz="2400" b="0" i="1" kern="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Elevate engagement and marketing of the region with national s</a:t>
            </a:r>
            <a:r>
              <a:rPr lang="en-US" sz="24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ite selectors  </a:t>
            </a:r>
          </a:p>
          <a:p>
            <a:pPr marL="342900" marR="0" indent="-3429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Attend key industry and trade association e</a:t>
            </a:r>
            <a:r>
              <a:rPr lang="en-US" sz="24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vents</a:t>
            </a:r>
          </a:p>
          <a:p>
            <a:pPr marL="342900" marR="0" lvl="0" indent="-34290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Host economic </a:t>
            </a:r>
            <a:r>
              <a:rPr lang="en-US" sz="2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24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evelopment </a:t>
            </a:r>
            <a:r>
              <a:rPr lang="en-US" sz="2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24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eadership and education </a:t>
            </a:r>
            <a:r>
              <a:rPr lang="en-US" sz="2400" b="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24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vents</a:t>
            </a:r>
            <a:endParaRPr lang="en-US" sz="2400" dirty="0">
              <a:solidFill>
                <a:srgbClr val="003D4D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654DDB0E-B093-7042-D5F7-83EB91C3E54E}"/>
              </a:ext>
            </a:extLst>
          </p:cNvPr>
          <p:cNvSpPr txBox="1">
            <a:spLocks/>
          </p:cNvSpPr>
          <p:nvPr/>
        </p:nvSpPr>
        <p:spPr>
          <a:xfrm>
            <a:off x="566718" y="536883"/>
            <a:ext cx="6484853" cy="9077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22356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Economic Development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CD593F-6A1F-DC5A-1406-52E3680FA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8" r="26506" b="-2"/>
          <a:stretch/>
        </p:blipFill>
        <p:spPr>
          <a:xfrm>
            <a:off x="7495735" y="0"/>
            <a:ext cx="472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7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3C91D-7D23-C497-398C-AE6032C10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0E361BF-F848-AD96-A1AC-3A54F45AA9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4165" y="2667329"/>
            <a:ext cx="6049963" cy="215326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+mn-lt"/>
              </a:rPr>
              <a:t>Kentucky Product Development Initiative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+mn-lt"/>
              </a:rPr>
              <a:t>Talent attraction </a:t>
            </a:r>
            <a:r>
              <a:rPr lang="en-US" sz="2400" dirty="0">
                <a:latin typeface="+mn-lt"/>
              </a:rPr>
              <a:t>m</a:t>
            </a:r>
            <a:r>
              <a:rPr lang="en-US" sz="2400" dirty="0">
                <a:effectLst/>
                <a:latin typeface="+mn-lt"/>
              </a:rPr>
              <a:t>arketing </a:t>
            </a:r>
            <a:r>
              <a:rPr lang="en-US" sz="2400" dirty="0">
                <a:latin typeface="+mn-lt"/>
              </a:rPr>
              <a:t>f</a:t>
            </a:r>
            <a:r>
              <a:rPr lang="en-US" sz="2400" dirty="0">
                <a:effectLst/>
                <a:latin typeface="+mn-lt"/>
              </a:rPr>
              <a:t>unding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Housing affordability policy solutions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+mn-lt"/>
              </a:rPr>
              <a:t>Support for</a:t>
            </a:r>
            <a:r>
              <a:rPr lang="en-US" sz="2400" dirty="0">
                <a:latin typeface="+mn-lt"/>
              </a:rPr>
              <a:t> key infrastructure projects</a:t>
            </a:r>
            <a:endParaRPr lang="en-US" sz="2400" dirty="0">
              <a:effectLst/>
              <a:latin typeface="+mn-lt"/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9A5CD6DE-1190-B627-91C3-BBE0CE7F71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8" r="7054"/>
          <a:stretch/>
        </p:blipFill>
        <p:spPr>
          <a:xfrm>
            <a:off x="7342911" y="0"/>
            <a:ext cx="4849088" cy="6858000"/>
          </a:xfrm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031C307F-4096-58D3-1EA0-990F992570BB}"/>
              </a:ext>
            </a:extLst>
          </p:cNvPr>
          <p:cNvSpPr txBox="1">
            <a:spLocks/>
          </p:cNvSpPr>
          <p:nvPr/>
        </p:nvSpPr>
        <p:spPr>
          <a:xfrm>
            <a:off x="569225" y="1507658"/>
            <a:ext cx="6890263" cy="15129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23566"/>
                </a:solidFill>
                <a:latin typeface="Libre Frankli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223566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Policy 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EEFF19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Advocacy</a:t>
            </a:r>
          </a:p>
        </p:txBody>
      </p:sp>
    </p:spTree>
    <p:extLst>
      <p:ext uri="{BB962C8B-B14F-4D97-AF65-F5344CB8AC3E}">
        <p14:creationId xmlns:p14="http://schemas.microsoft.com/office/powerpoint/2010/main" val="100564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455DC-41FE-63D3-5CFD-478965A5C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86E39FC3-CE96-C3E5-D2AE-6B86FB91D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37" y="5984526"/>
            <a:ext cx="966883" cy="706144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9F4A834-2E49-274E-A39F-78519E2BFD17}"/>
              </a:ext>
            </a:extLst>
          </p:cNvPr>
          <p:cNvCxnSpPr>
            <a:cxnSpLocks/>
          </p:cNvCxnSpPr>
          <p:nvPr/>
        </p:nvCxnSpPr>
        <p:spPr>
          <a:xfrm>
            <a:off x="863381" y="6121101"/>
            <a:ext cx="0" cy="432995"/>
          </a:xfrm>
          <a:prstGeom prst="line">
            <a:avLst/>
          </a:prstGeom>
          <a:ln>
            <a:solidFill>
              <a:srgbClr val="003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58B1226F-B48E-5B10-337F-188479F3DCD9}"/>
              </a:ext>
            </a:extLst>
          </p:cNvPr>
          <p:cNvSpPr txBox="1">
            <a:spLocks/>
          </p:cNvSpPr>
          <p:nvPr/>
        </p:nvSpPr>
        <p:spPr>
          <a:xfrm>
            <a:off x="664974" y="925693"/>
            <a:ext cx="4468969" cy="6017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rgbClr val="003D4D"/>
                </a:solidFill>
                <a:latin typeface="Aeonik" panose="020B0503030300000000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eonik" panose="020B0503030300000000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Aeonik" panose="020B0503030300000000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eonik" panose="020B0503030300000000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eonik" panose="020B05030303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2235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KPDI Approved Project Map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75F9138-B3D0-D7F5-FADB-EB2AEB284F4D}"/>
              </a:ext>
            </a:extLst>
          </p:cNvPr>
          <p:cNvGraphicFramePr>
            <a:graphicFrameLocks noGrp="1"/>
          </p:cNvGraphicFramePr>
          <p:nvPr/>
        </p:nvGraphicFramePr>
        <p:xfrm>
          <a:off x="664973" y="2287259"/>
          <a:ext cx="5687891" cy="298757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361379">
                  <a:extLst>
                    <a:ext uri="{9D8B030D-6E8A-4147-A177-3AD203B41FA5}">
                      <a16:colId xmlns:a16="http://schemas.microsoft.com/office/drawing/2014/main" val="3065813232"/>
                    </a:ext>
                  </a:extLst>
                </a:gridCol>
                <a:gridCol w="2326512">
                  <a:extLst>
                    <a:ext uri="{9D8B030D-6E8A-4147-A177-3AD203B41FA5}">
                      <a16:colId xmlns:a16="http://schemas.microsoft.com/office/drawing/2014/main" val="1297062245"/>
                    </a:ext>
                  </a:extLst>
                </a:gridCol>
              </a:tblGrid>
              <a:tr h="740421">
                <a:tc>
                  <a:txBody>
                    <a:bodyPr/>
                    <a:lstStyle/>
                    <a:p>
                      <a:pPr algn="l"/>
                      <a:r>
                        <a:rPr lang="en-US" sz="2400" b="0" dirty="0">
                          <a:solidFill>
                            <a:srgbClr val="22356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Approved Projects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>
                          <a:solidFill>
                            <a:srgbClr val="22356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0700893"/>
                  </a:ext>
                </a:extLst>
              </a:tr>
              <a:tr h="749052">
                <a:tc>
                  <a:txBody>
                    <a:bodyPr/>
                    <a:lstStyle/>
                    <a:p>
                      <a:pPr algn="l"/>
                      <a:r>
                        <a:rPr lang="en-US" sz="2400" b="0" dirty="0">
                          <a:solidFill>
                            <a:srgbClr val="22356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State Funding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>
                          <a:solidFill>
                            <a:srgbClr val="22356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$20.4 Million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3775007"/>
                  </a:ext>
                </a:extLst>
              </a:tr>
              <a:tr h="749052">
                <a:tc>
                  <a:txBody>
                    <a:bodyPr/>
                    <a:lstStyle/>
                    <a:p>
                      <a:pPr algn="l"/>
                      <a:r>
                        <a:rPr lang="en-US" sz="2400" b="0" dirty="0">
                          <a:solidFill>
                            <a:srgbClr val="22356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Local + State Investments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>
                          <a:solidFill>
                            <a:srgbClr val="22356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$66.5 Million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7527322"/>
                  </a:ext>
                </a:extLst>
              </a:tr>
              <a:tr h="749052">
                <a:tc>
                  <a:txBody>
                    <a:bodyPr/>
                    <a:lstStyle/>
                    <a:p>
                      <a:pPr algn="l"/>
                      <a:r>
                        <a:rPr lang="en-US" sz="2400" b="0" dirty="0">
                          <a:solidFill>
                            <a:srgbClr val="22356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Pending KEDFA Approval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0" dirty="0">
                          <a:solidFill>
                            <a:srgbClr val="22356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857797"/>
                  </a:ext>
                </a:extLst>
              </a:tr>
            </a:tbl>
          </a:graphicData>
        </a:graphic>
      </p:graphicFrame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2F9C250-A389-F92E-C532-A2FC3018B698}"/>
              </a:ext>
            </a:extLst>
          </p:cNvPr>
          <p:cNvSpPr txBox="1">
            <a:spLocks/>
          </p:cNvSpPr>
          <p:nvPr/>
        </p:nvSpPr>
        <p:spPr>
          <a:xfrm>
            <a:off x="7580012" y="5519318"/>
            <a:ext cx="4178851" cy="6017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kern="1200">
                <a:solidFill>
                  <a:srgbClr val="003D4D"/>
                </a:solidFill>
                <a:latin typeface="Aeonik" panose="020B0503030300000000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eonik" panose="020B0503030300000000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Aeonik" panose="020B0503030300000000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eonik" panose="020B0503030300000000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eonik" panose="020B0503030300000000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2235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Kentucky Product Development Initiative 2019 - 2024</a:t>
            </a:r>
          </a:p>
        </p:txBody>
      </p:sp>
      <p:pic>
        <p:nvPicPr>
          <p:cNvPr id="3" name="Picture 2" descr="A map of the state of the united states&#10;&#10;Description automatically generated">
            <a:extLst>
              <a:ext uri="{FF2B5EF4-FFF2-40B4-BE49-F238E27FC236}">
                <a16:creationId xmlns:a16="http://schemas.microsoft.com/office/drawing/2014/main" id="{D5710A55-CC96-3033-2403-1417C2C432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024" y="526191"/>
            <a:ext cx="6657503" cy="499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68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diagram of a company's funding&#10;&#10;Description automatically generated">
            <a:extLst>
              <a:ext uri="{FF2B5EF4-FFF2-40B4-BE49-F238E27FC236}">
                <a16:creationId xmlns:a16="http://schemas.microsoft.com/office/drawing/2014/main" id="{2C096083-6146-D23D-D85E-F1916F128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3536" y="1475873"/>
            <a:ext cx="5994900" cy="4496175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39413A4-6C5E-4D49-0B9F-C99A711B38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5553" y="618693"/>
            <a:ext cx="7620894" cy="497932"/>
          </a:xfrm>
        </p:spPr>
        <p:txBody>
          <a:bodyPr>
            <a:noAutofit/>
          </a:bodyPr>
          <a:lstStyle/>
          <a:p>
            <a:pPr algn="l"/>
            <a:r>
              <a:rPr lang="en-US" sz="5400" b="1" dirty="0">
                <a:solidFill>
                  <a:srgbClr val="223566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Funding Breakdown</a:t>
            </a:r>
            <a:endParaRPr lang="en-US" sz="5400" b="1" i="1" dirty="0">
              <a:solidFill>
                <a:srgbClr val="223566"/>
              </a:solidFill>
              <a:effectLst/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8EE7BB78-A4D2-D956-2B59-4AF9718C3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837" y="5984526"/>
            <a:ext cx="966883" cy="706144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B16617C-335A-09DB-59F2-DCDA45B0A94F}"/>
              </a:ext>
            </a:extLst>
          </p:cNvPr>
          <p:cNvCxnSpPr>
            <a:cxnSpLocks/>
          </p:cNvCxnSpPr>
          <p:nvPr/>
        </p:nvCxnSpPr>
        <p:spPr>
          <a:xfrm>
            <a:off x="863381" y="6121101"/>
            <a:ext cx="0" cy="432995"/>
          </a:xfrm>
          <a:prstGeom prst="line">
            <a:avLst/>
          </a:prstGeom>
          <a:ln>
            <a:solidFill>
              <a:srgbClr val="003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33">
            <a:extLst>
              <a:ext uri="{FF2B5EF4-FFF2-40B4-BE49-F238E27FC236}">
                <a16:creationId xmlns:a16="http://schemas.microsoft.com/office/drawing/2014/main" id="{F1113835-2168-E64B-0EC3-40B5E459CEEE}"/>
              </a:ext>
            </a:extLst>
          </p:cNvPr>
          <p:cNvSpPr txBox="1">
            <a:spLocks/>
          </p:cNvSpPr>
          <p:nvPr/>
        </p:nvSpPr>
        <p:spPr>
          <a:xfrm>
            <a:off x="1183575" y="1898255"/>
            <a:ext cx="4321917" cy="448769"/>
          </a:xfrm>
          <a:prstGeom prst="rect">
            <a:avLst/>
          </a:prstGeom>
        </p:spPr>
        <p:txBody>
          <a:bodyPr anchor="b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cap="none" spc="200" baseline="0">
                <a:solidFill>
                  <a:schemeClr val="accent5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2235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Commitments</a:t>
            </a:r>
          </a:p>
        </p:txBody>
      </p:sp>
      <p:graphicFrame>
        <p:nvGraphicFramePr>
          <p:cNvPr id="10" name="Content Placeholder 84">
            <a:extLst>
              <a:ext uri="{FF2B5EF4-FFF2-40B4-BE49-F238E27FC236}">
                <a16:creationId xmlns:a16="http://schemas.microsoft.com/office/drawing/2014/main" id="{E2E41474-36F4-C26F-7EF2-9CECAAF7E9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7656995"/>
              </p:ext>
            </p:extLst>
          </p:nvPr>
        </p:nvGraphicFramePr>
        <p:xfrm>
          <a:off x="841207" y="2489991"/>
          <a:ext cx="5015895" cy="1562108"/>
        </p:xfrm>
        <a:graphic>
          <a:graphicData uri="http://schemas.openxmlformats.org/drawingml/2006/table">
            <a:tbl>
              <a:tblPr firstRow="1" bandRow="1"/>
              <a:tblGrid>
                <a:gridCol w="3507673">
                  <a:extLst>
                    <a:ext uri="{9D8B030D-6E8A-4147-A177-3AD203B41FA5}">
                      <a16:colId xmlns:a16="http://schemas.microsoft.com/office/drawing/2014/main" val="1517755082"/>
                    </a:ext>
                  </a:extLst>
                </a:gridCol>
                <a:gridCol w="1508222">
                  <a:extLst>
                    <a:ext uri="{9D8B030D-6E8A-4147-A177-3AD203B41FA5}">
                      <a16:colId xmlns:a16="http://schemas.microsoft.com/office/drawing/2014/main" val="1854486728"/>
                    </a:ext>
                  </a:extLst>
                </a:gridCol>
              </a:tblGrid>
              <a:tr h="4648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l"/>
                      <a:r>
                        <a:rPr lang="en-US" sz="1800" b="0" cap="all" spc="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Private sector (business)</a:t>
                      </a:r>
                    </a:p>
                  </a:txBody>
                  <a:tcPr marL="78782" marR="78782" marT="39391" marB="39391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79BBE9"/>
                      </a:solidFill>
                    </a:lnT>
                    <a:lnB w="12700" cmpd="sng">
                      <a:solidFill>
                        <a:srgbClr val="79BBE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r"/>
                      <a:r>
                        <a:rPr lang="en-US" sz="1800" b="0" cap="all" spc="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$1,000,000</a:t>
                      </a:r>
                    </a:p>
                  </a:txBody>
                  <a:tcPr marL="78782" marR="78782" marT="39391" marB="39391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79BBE9"/>
                      </a:solidFill>
                    </a:lnT>
                    <a:lnB w="12700" cmpd="sng">
                      <a:solidFill>
                        <a:srgbClr val="79BBE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351803"/>
                  </a:ext>
                </a:extLst>
              </a:tr>
              <a:tr h="3307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l" rtl="0" fontAlgn="base"/>
                      <a:r>
                        <a:rPr lang="en-US" sz="1800" b="0" spc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City of Lexington</a:t>
                      </a:r>
                      <a:endParaRPr lang="en-US" sz="1800" b="0" i="0" spc="1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782" marR="78782" marT="39391" marB="39391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79BBE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BBE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r" rtl="0" fontAlgn="base"/>
                      <a:r>
                        <a:rPr lang="en-US" sz="1800" b="0" spc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$322,000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79BBE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BBE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628125"/>
                  </a:ext>
                </a:extLst>
              </a:tr>
              <a:tr h="3307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l" rtl="0" fontAlgn="base"/>
                      <a:r>
                        <a:rPr lang="en-US" sz="1800" b="0" spc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Regional Governments</a:t>
                      </a:r>
                    </a:p>
                  </a:txBody>
                  <a:tcPr marL="78782" marR="78782" marT="39391" marB="393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r" rtl="0" fontAlgn="base"/>
                      <a:r>
                        <a:rPr lang="en-US" sz="1800" b="0" spc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$275,000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5382780"/>
                  </a:ext>
                </a:extLst>
              </a:tr>
              <a:tr h="3307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l" rtl="0" fontAlgn="base"/>
                      <a:r>
                        <a:rPr lang="en-US" sz="1800" b="1" spc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  <a:endParaRPr lang="en-US" sz="1800" b="1" i="0" spc="1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782" marR="78782" marT="39391" marB="393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79BBE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BBE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r" rtl="0" fontAlgn="base"/>
                      <a:r>
                        <a:rPr lang="en-US" sz="1800" b="1" spc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$1,597,000​</a:t>
                      </a:r>
                      <a:endParaRPr lang="en-US" sz="1800" b="1" i="0" spc="1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79BBE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BBE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084003"/>
                  </a:ext>
                </a:extLst>
              </a:tr>
            </a:tbl>
          </a:graphicData>
        </a:graphic>
      </p:graphicFrame>
      <p:sp>
        <p:nvSpPr>
          <p:cNvPr id="11" name="Text Placeholder 233">
            <a:extLst>
              <a:ext uri="{FF2B5EF4-FFF2-40B4-BE49-F238E27FC236}">
                <a16:creationId xmlns:a16="http://schemas.microsoft.com/office/drawing/2014/main" id="{79CF7BBE-F00E-A5FB-87A4-E842A51AEF1B}"/>
              </a:ext>
            </a:extLst>
          </p:cNvPr>
          <p:cNvSpPr txBox="1">
            <a:spLocks/>
          </p:cNvSpPr>
          <p:nvPr/>
        </p:nvSpPr>
        <p:spPr>
          <a:xfrm>
            <a:off x="1183575" y="4272663"/>
            <a:ext cx="4321916" cy="448769"/>
          </a:xfrm>
          <a:prstGeom prst="rect">
            <a:avLst/>
          </a:prstGeom>
        </p:spPr>
        <p:txBody>
          <a:bodyPr anchor="b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cap="none" spc="200" baseline="0">
                <a:solidFill>
                  <a:schemeClr val="accent5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2235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Pending</a:t>
            </a:r>
          </a:p>
        </p:txBody>
      </p:sp>
      <p:graphicFrame>
        <p:nvGraphicFramePr>
          <p:cNvPr id="12" name="Content Placeholder 84">
            <a:extLst>
              <a:ext uri="{FF2B5EF4-FFF2-40B4-BE49-F238E27FC236}">
                <a16:creationId xmlns:a16="http://schemas.microsoft.com/office/drawing/2014/main" id="{05BCABF1-E218-43BA-2637-D1854BAD6B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0499755"/>
              </p:ext>
            </p:extLst>
          </p:nvPr>
        </p:nvGraphicFramePr>
        <p:xfrm>
          <a:off x="854015" y="4727824"/>
          <a:ext cx="4951562" cy="365760"/>
        </p:xfrm>
        <a:graphic>
          <a:graphicData uri="http://schemas.openxmlformats.org/drawingml/2006/table">
            <a:tbl>
              <a:tblPr firstRow="1" bandRow="1"/>
              <a:tblGrid>
                <a:gridCol w="3453088">
                  <a:extLst>
                    <a:ext uri="{9D8B030D-6E8A-4147-A177-3AD203B41FA5}">
                      <a16:colId xmlns:a16="http://schemas.microsoft.com/office/drawing/2014/main" val="1517755082"/>
                    </a:ext>
                  </a:extLst>
                </a:gridCol>
                <a:gridCol w="1498474">
                  <a:extLst>
                    <a:ext uri="{9D8B030D-6E8A-4147-A177-3AD203B41FA5}">
                      <a16:colId xmlns:a16="http://schemas.microsoft.com/office/drawing/2014/main" val="1854486728"/>
                    </a:ext>
                  </a:extLst>
                </a:gridCol>
              </a:tblGrid>
              <a:tr h="3542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l" rtl="0" fontAlgn="base"/>
                      <a:r>
                        <a:rPr lang="en-US" sz="1800" b="0" spc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Regional Governments</a:t>
                      </a:r>
                    </a:p>
                  </a:txBody>
                  <a:tcPr marL="78782" marR="78782" marT="39391" marB="39391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79BBE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BBE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r" rtl="0" fontAlgn="base"/>
                      <a:r>
                        <a:rPr lang="en-US" sz="1800" b="0" spc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$50,000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79BBE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BBE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382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7536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F39413A4-6C5E-4D49-0B9F-C99A711B38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68623" y="557023"/>
            <a:ext cx="7654754" cy="497932"/>
          </a:xfrm>
        </p:spPr>
        <p:txBody>
          <a:bodyPr>
            <a:noAutofit/>
          </a:bodyPr>
          <a:lstStyle/>
          <a:p>
            <a:pPr algn="l"/>
            <a:r>
              <a:rPr lang="en-US" sz="5400" b="1" dirty="0">
                <a:solidFill>
                  <a:srgbClr val="223566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Funding Breakdown</a:t>
            </a:r>
            <a:endParaRPr lang="en-US" sz="5400" b="1" i="1" dirty="0">
              <a:solidFill>
                <a:srgbClr val="223566"/>
              </a:solidFill>
              <a:effectLst/>
              <a:latin typeface="Montserrat" panose="00000500000000000000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8EE7BB78-A4D2-D956-2B59-4AF9718C3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37" y="5984526"/>
            <a:ext cx="966883" cy="706144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B16617C-335A-09DB-59F2-DCDA45B0A94F}"/>
              </a:ext>
            </a:extLst>
          </p:cNvPr>
          <p:cNvCxnSpPr>
            <a:cxnSpLocks/>
          </p:cNvCxnSpPr>
          <p:nvPr/>
        </p:nvCxnSpPr>
        <p:spPr>
          <a:xfrm>
            <a:off x="863381" y="6121101"/>
            <a:ext cx="0" cy="432995"/>
          </a:xfrm>
          <a:prstGeom prst="line">
            <a:avLst/>
          </a:prstGeom>
          <a:ln>
            <a:solidFill>
              <a:srgbClr val="003D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0951EA5-8785-91B5-6D60-E10186945D2D}"/>
              </a:ext>
            </a:extLst>
          </p:cNvPr>
          <p:cNvSpPr txBox="1"/>
          <p:nvPr/>
        </p:nvSpPr>
        <p:spPr>
          <a:xfrm>
            <a:off x="6826615" y="2233067"/>
            <a:ext cx="47259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indent="-342900" algn="l" rtl="0">
              <a:buClr>
                <a:srgbClr val="4764AF"/>
              </a:buClr>
              <a:buFont typeface="Arial" panose="020B0604020202020204" pitchFamily="34" charset="0"/>
              <a:buChar char="•"/>
            </a:pPr>
            <a:r>
              <a:rPr lang="en-US" sz="2400" b="0" i="0" u="none" strike="noStrike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Lexington</a:t>
            </a:r>
          </a:p>
          <a:p>
            <a:pPr marL="342900" marR="0" indent="-342900" algn="l" rtl="0">
              <a:buClr>
                <a:srgbClr val="4764AF"/>
              </a:buClr>
              <a:buFont typeface="Arial" panose="020B0604020202020204" pitchFamily="34" charset="0"/>
              <a:buChar char="•"/>
            </a:pPr>
            <a:r>
              <a:rPr lang="en-US" sz="24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Berea</a:t>
            </a:r>
          </a:p>
          <a:p>
            <a:pPr marL="342900" marR="0" indent="-342900" algn="l" rtl="0">
              <a:buClr>
                <a:srgbClr val="4764AF"/>
              </a:buClr>
              <a:buFont typeface="Arial" panose="020B0604020202020204" pitchFamily="34" charset="0"/>
              <a:buChar char="•"/>
            </a:pPr>
            <a:r>
              <a:rPr lang="en-US" sz="2400" b="0" i="0" u="none" strike="noStrike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Madison Fiscal Court</a:t>
            </a:r>
          </a:p>
          <a:p>
            <a:pPr marL="342900" marR="0" indent="-342900" algn="l" rtl="0">
              <a:buClr>
                <a:srgbClr val="4764AF"/>
              </a:buClr>
              <a:buFont typeface="Arial" panose="020B0604020202020204" pitchFamily="34" charset="0"/>
              <a:buChar char="•"/>
            </a:pPr>
            <a:r>
              <a:rPr lang="en-US" sz="24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Richmond</a:t>
            </a:r>
          </a:p>
          <a:p>
            <a:pPr marL="342900" marR="0" indent="-342900" algn="l" rtl="0">
              <a:buClr>
                <a:srgbClr val="4764AF"/>
              </a:buClr>
              <a:buFont typeface="Arial" panose="020B0604020202020204" pitchFamily="34" charset="0"/>
              <a:buChar char="•"/>
            </a:pPr>
            <a:r>
              <a:rPr lang="en-US" sz="2400" b="0" i="0" u="none" strike="noStrike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Scott County Fiscal Court</a:t>
            </a:r>
          </a:p>
          <a:p>
            <a:pPr marL="342900" marR="0" indent="-342900" algn="l" rtl="0">
              <a:buClr>
                <a:srgbClr val="4764AF"/>
              </a:buClr>
              <a:buFont typeface="Arial" panose="020B0604020202020204" pitchFamily="34" charset="0"/>
              <a:buChar char="•"/>
            </a:pPr>
            <a:r>
              <a:rPr lang="en-US" sz="2400" b="0" i="0" u="none" strike="noStrike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Georgetown</a:t>
            </a:r>
          </a:p>
          <a:p>
            <a:pPr marL="342900" marR="0" indent="-342900" algn="l" rtl="0">
              <a:buClr>
                <a:srgbClr val="4764AF"/>
              </a:buClr>
              <a:buFont typeface="Arial" panose="020B0604020202020204" pitchFamily="34" charset="0"/>
              <a:buChar char="•"/>
            </a:pPr>
            <a:r>
              <a:rPr lang="en-US" sz="24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Versailles</a:t>
            </a:r>
          </a:p>
          <a:p>
            <a:pPr marL="342900" marR="0" indent="-342900" algn="l" rtl="0">
              <a:buClr>
                <a:srgbClr val="4764AF"/>
              </a:buClr>
              <a:buFont typeface="Arial" panose="020B0604020202020204" pitchFamily="34" charset="0"/>
              <a:buChar char="•"/>
            </a:pPr>
            <a:r>
              <a:rPr lang="en-US" sz="2400" b="0" i="0" u="none" strike="noStrike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Midway</a:t>
            </a:r>
          </a:p>
          <a:p>
            <a:pPr marL="342900" marR="0" indent="-342900" algn="l" rtl="0">
              <a:buClr>
                <a:srgbClr val="4764AF"/>
              </a:buClr>
              <a:buFont typeface="Arial" panose="020B0604020202020204" pitchFamily="34" charset="0"/>
              <a:buChar char="•"/>
            </a:pPr>
            <a:r>
              <a:rPr lang="en-US" sz="24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Woodford County Fiscal Court</a:t>
            </a:r>
          </a:p>
          <a:p>
            <a:pPr marL="342900" marR="0" indent="-342900" algn="l" rtl="0">
              <a:buClr>
                <a:srgbClr val="4764AF"/>
              </a:buClr>
              <a:buFont typeface="Arial" panose="020B0604020202020204" pitchFamily="34" charset="0"/>
              <a:buChar char="•"/>
            </a:pPr>
            <a:r>
              <a:rPr lang="en-US" sz="2400" b="0" i="0" u="none" strike="noStrike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Bourbon Fiscal Court</a:t>
            </a:r>
          </a:p>
          <a:p>
            <a:pPr marL="342900" marR="0" indent="-342900" algn="l" rtl="0">
              <a:buClr>
                <a:srgbClr val="4764AF"/>
              </a:buClr>
              <a:buFont typeface="Arial" panose="020B0604020202020204" pitchFamily="34" charset="0"/>
              <a:buChar char="•"/>
            </a:pPr>
            <a:r>
              <a:rPr lang="en-US" sz="24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Nicholasville</a:t>
            </a:r>
          </a:p>
          <a:p>
            <a:pPr marL="342900" marR="0" indent="-342900" algn="l" rtl="0">
              <a:buClr>
                <a:srgbClr val="4764AF"/>
              </a:buClr>
              <a:buFont typeface="Arial" panose="020B0604020202020204" pitchFamily="34" charset="0"/>
              <a:buChar char="•"/>
            </a:pPr>
            <a:r>
              <a:rPr lang="en-US" sz="24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Frankfort</a:t>
            </a:r>
            <a:endParaRPr lang="en-US" sz="2400" i="1" baseline="30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indent="-342900" algn="l" rtl="0">
              <a:buClr>
                <a:srgbClr val="4764AF"/>
              </a:buClr>
              <a:buFont typeface="Arial" panose="020B0604020202020204" pitchFamily="34" charset="0"/>
              <a:buChar char="•"/>
            </a:pPr>
            <a:r>
              <a:rPr lang="en-US" sz="24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Jessamine County Fiscal Court </a:t>
            </a:r>
          </a:p>
          <a:p>
            <a:pPr marL="342900" marR="0" indent="-342900" algn="l" rtl="0">
              <a:buClr>
                <a:srgbClr val="4764AF"/>
              </a:buClr>
              <a:buFont typeface="Arial" panose="020B0604020202020204" pitchFamily="34" charset="0"/>
              <a:buChar char="•"/>
            </a:pPr>
            <a:r>
              <a:rPr lang="en-US" sz="2400" i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Franklin County Fiscal Court (pending)</a:t>
            </a:r>
          </a:p>
          <a:p>
            <a:pPr marL="342900" marR="0" indent="-342900" algn="l" rtl="0">
              <a:buClr>
                <a:srgbClr val="4764AF"/>
              </a:buClr>
              <a:buFont typeface="Arial" panose="020B0604020202020204" pitchFamily="34" charset="0"/>
              <a:buChar char="•"/>
            </a:pPr>
            <a:r>
              <a:rPr lang="en-US" sz="2400" i="1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City of Winchester (pending)</a:t>
            </a:r>
          </a:p>
        </p:txBody>
      </p:sp>
      <p:sp>
        <p:nvSpPr>
          <p:cNvPr id="14" name="Text Placeholder 198">
            <a:extLst>
              <a:ext uri="{FF2B5EF4-FFF2-40B4-BE49-F238E27FC236}">
                <a16:creationId xmlns:a16="http://schemas.microsoft.com/office/drawing/2014/main" id="{708048F8-57E5-D050-B397-834DD45CE15B}"/>
              </a:ext>
            </a:extLst>
          </p:cNvPr>
          <p:cNvSpPr txBox="1">
            <a:spLocks/>
          </p:cNvSpPr>
          <p:nvPr/>
        </p:nvSpPr>
        <p:spPr>
          <a:xfrm>
            <a:off x="6484246" y="1664171"/>
            <a:ext cx="3611224" cy="568896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none" spc="1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2235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Regional Governments:</a:t>
            </a:r>
          </a:p>
        </p:txBody>
      </p:sp>
      <p:sp>
        <p:nvSpPr>
          <p:cNvPr id="17" name="Text Placeholder 233">
            <a:extLst>
              <a:ext uri="{FF2B5EF4-FFF2-40B4-BE49-F238E27FC236}">
                <a16:creationId xmlns:a16="http://schemas.microsoft.com/office/drawing/2014/main" id="{824C9120-D310-7A81-1AF4-D146CD94604B}"/>
              </a:ext>
            </a:extLst>
          </p:cNvPr>
          <p:cNvSpPr txBox="1">
            <a:spLocks/>
          </p:cNvSpPr>
          <p:nvPr/>
        </p:nvSpPr>
        <p:spPr>
          <a:xfrm>
            <a:off x="1183575" y="1784298"/>
            <a:ext cx="4321917" cy="448769"/>
          </a:xfrm>
          <a:prstGeom prst="rect">
            <a:avLst/>
          </a:prstGeom>
        </p:spPr>
        <p:txBody>
          <a:bodyPr anchor="b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cap="none" spc="200" baseline="0">
                <a:solidFill>
                  <a:schemeClr val="accent5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2235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Commitments</a:t>
            </a:r>
          </a:p>
        </p:txBody>
      </p:sp>
      <p:graphicFrame>
        <p:nvGraphicFramePr>
          <p:cNvPr id="18" name="Content Placeholder 84">
            <a:extLst>
              <a:ext uri="{FF2B5EF4-FFF2-40B4-BE49-F238E27FC236}">
                <a16:creationId xmlns:a16="http://schemas.microsoft.com/office/drawing/2014/main" id="{A4B3191E-D45B-77E6-5233-9FF4AD23CD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2001429"/>
              </p:ext>
            </p:extLst>
          </p:nvPr>
        </p:nvGraphicFramePr>
        <p:xfrm>
          <a:off x="841207" y="2376034"/>
          <a:ext cx="5015895" cy="1562108"/>
        </p:xfrm>
        <a:graphic>
          <a:graphicData uri="http://schemas.openxmlformats.org/drawingml/2006/table">
            <a:tbl>
              <a:tblPr firstRow="1" bandRow="1"/>
              <a:tblGrid>
                <a:gridCol w="3507673">
                  <a:extLst>
                    <a:ext uri="{9D8B030D-6E8A-4147-A177-3AD203B41FA5}">
                      <a16:colId xmlns:a16="http://schemas.microsoft.com/office/drawing/2014/main" val="1517755082"/>
                    </a:ext>
                  </a:extLst>
                </a:gridCol>
                <a:gridCol w="1508222">
                  <a:extLst>
                    <a:ext uri="{9D8B030D-6E8A-4147-A177-3AD203B41FA5}">
                      <a16:colId xmlns:a16="http://schemas.microsoft.com/office/drawing/2014/main" val="1854486728"/>
                    </a:ext>
                  </a:extLst>
                </a:gridCol>
              </a:tblGrid>
              <a:tr h="4648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l"/>
                      <a:r>
                        <a:rPr lang="en-US" sz="1800" b="0" cap="all" spc="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Private sector (business)</a:t>
                      </a:r>
                    </a:p>
                  </a:txBody>
                  <a:tcPr marL="78782" marR="78782" marT="39391" marB="39391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79BBE9"/>
                      </a:solidFill>
                    </a:lnT>
                    <a:lnB w="12700" cmpd="sng">
                      <a:solidFill>
                        <a:srgbClr val="79BBE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r"/>
                      <a:r>
                        <a:rPr lang="en-US" sz="1800" b="0" cap="all" spc="2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$1,000,000</a:t>
                      </a:r>
                    </a:p>
                  </a:txBody>
                  <a:tcPr marL="78782" marR="78782" marT="39391" marB="39391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79BBE9"/>
                      </a:solidFill>
                    </a:lnT>
                    <a:lnB w="12700" cmpd="sng">
                      <a:solidFill>
                        <a:srgbClr val="79BBE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351803"/>
                  </a:ext>
                </a:extLst>
              </a:tr>
              <a:tr h="3307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l" rtl="0" fontAlgn="base"/>
                      <a:r>
                        <a:rPr lang="en-US" sz="1800" b="0" spc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City of Lexington</a:t>
                      </a:r>
                      <a:endParaRPr lang="en-US" sz="1800" b="0" i="0" spc="1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782" marR="78782" marT="39391" marB="39391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79BBE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BBE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r" rtl="0" fontAlgn="base"/>
                      <a:r>
                        <a:rPr lang="en-US" sz="1800" b="0" spc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$322,000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79BBE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BBE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628125"/>
                  </a:ext>
                </a:extLst>
              </a:tr>
              <a:tr h="3307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l" rtl="0" fontAlgn="base"/>
                      <a:r>
                        <a:rPr lang="en-US" sz="1800" b="0" spc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Regional Governments</a:t>
                      </a:r>
                    </a:p>
                  </a:txBody>
                  <a:tcPr marL="78782" marR="78782" marT="39391" marB="393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r" rtl="0" fontAlgn="base"/>
                      <a:r>
                        <a:rPr lang="en-US" sz="1800" b="0" spc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$275,000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5382780"/>
                  </a:ext>
                </a:extLst>
              </a:tr>
              <a:tr h="3307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l" rtl="0" fontAlgn="base"/>
                      <a:r>
                        <a:rPr lang="en-US" sz="1800" b="1" spc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  <a:endParaRPr lang="en-US" sz="1800" b="1" i="0" spc="1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8782" marR="78782" marT="39391" marB="3939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79BBE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BBE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r" rtl="0" fontAlgn="base"/>
                      <a:r>
                        <a:rPr lang="en-US" sz="1800" b="1" spc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$1,597,000​</a:t>
                      </a:r>
                      <a:endParaRPr lang="en-US" sz="1800" b="1" i="0" spc="100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solidFill>
                        <a:srgbClr val="79BBE9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BBE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084003"/>
                  </a:ext>
                </a:extLst>
              </a:tr>
            </a:tbl>
          </a:graphicData>
        </a:graphic>
      </p:graphicFrame>
      <p:sp>
        <p:nvSpPr>
          <p:cNvPr id="19" name="Text Placeholder 233">
            <a:extLst>
              <a:ext uri="{FF2B5EF4-FFF2-40B4-BE49-F238E27FC236}">
                <a16:creationId xmlns:a16="http://schemas.microsoft.com/office/drawing/2014/main" id="{7C9AB9D4-3EEE-908A-1B01-F526B0555BEA}"/>
              </a:ext>
            </a:extLst>
          </p:cNvPr>
          <p:cNvSpPr txBox="1">
            <a:spLocks/>
          </p:cNvSpPr>
          <p:nvPr/>
        </p:nvSpPr>
        <p:spPr>
          <a:xfrm>
            <a:off x="1183575" y="4158706"/>
            <a:ext cx="4321916" cy="448769"/>
          </a:xfrm>
          <a:prstGeom prst="rect">
            <a:avLst/>
          </a:prstGeom>
        </p:spPr>
        <p:txBody>
          <a:bodyPr anchor="b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cap="none" spc="200" baseline="0">
                <a:solidFill>
                  <a:schemeClr val="accent5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2235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Pending</a:t>
            </a:r>
          </a:p>
        </p:txBody>
      </p:sp>
      <p:graphicFrame>
        <p:nvGraphicFramePr>
          <p:cNvPr id="20" name="Content Placeholder 84">
            <a:extLst>
              <a:ext uri="{FF2B5EF4-FFF2-40B4-BE49-F238E27FC236}">
                <a16:creationId xmlns:a16="http://schemas.microsoft.com/office/drawing/2014/main" id="{5CD6032D-43FD-BC6D-D0D9-280B3D9A8F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6232910"/>
              </p:ext>
            </p:extLst>
          </p:nvPr>
        </p:nvGraphicFramePr>
        <p:xfrm>
          <a:off x="841207" y="4613867"/>
          <a:ext cx="5006654" cy="365760"/>
        </p:xfrm>
        <a:graphic>
          <a:graphicData uri="http://schemas.openxmlformats.org/drawingml/2006/table">
            <a:tbl>
              <a:tblPr firstRow="1" bandRow="1"/>
              <a:tblGrid>
                <a:gridCol w="3465896">
                  <a:extLst>
                    <a:ext uri="{9D8B030D-6E8A-4147-A177-3AD203B41FA5}">
                      <a16:colId xmlns:a16="http://schemas.microsoft.com/office/drawing/2014/main" val="1517755082"/>
                    </a:ext>
                  </a:extLst>
                </a:gridCol>
                <a:gridCol w="1540758">
                  <a:extLst>
                    <a:ext uri="{9D8B030D-6E8A-4147-A177-3AD203B41FA5}">
                      <a16:colId xmlns:a16="http://schemas.microsoft.com/office/drawing/2014/main" val="1854486728"/>
                    </a:ext>
                  </a:extLst>
                </a:gridCol>
              </a:tblGrid>
              <a:tr h="3542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l" rtl="0" fontAlgn="base"/>
                      <a:r>
                        <a:rPr lang="en-US" sz="1800" b="0" spc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Regional Governments</a:t>
                      </a:r>
                    </a:p>
                  </a:txBody>
                  <a:tcPr marL="78782" marR="78782" marT="39391" marB="39391"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79BBE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BBE9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Tenorite "/>
                        </a:defRPr>
                      </a:lvl9pPr>
                    </a:lstStyle>
                    <a:p>
                      <a:pPr algn="r" rtl="0" fontAlgn="base"/>
                      <a:r>
                        <a:rPr lang="en-US" sz="1800" b="0" spc="1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$50,000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79BBE9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9BBE9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382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9618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E95B4-5335-A0CB-B8D4-ED98A3D53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6521875-883E-D58E-6BB6-0D3381A2B5C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4C6714B-1A79-459B-6D60-143277DA05E9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solidFill>
            <a:srgbClr val="223566">
              <a:alpha val="8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09A2BE00-6AC3-458D-8A86-0ED50134A317}"/>
              </a:ext>
            </a:extLst>
          </p:cNvPr>
          <p:cNvSpPr txBox="1">
            <a:spLocks/>
          </p:cNvSpPr>
          <p:nvPr/>
        </p:nvSpPr>
        <p:spPr>
          <a:xfrm>
            <a:off x="753805" y="3096277"/>
            <a:ext cx="10684390" cy="8686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6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1" i="0" kern="1200">
                <a:solidFill>
                  <a:schemeClr val="bg1"/>
                </a:solidFill>
                <a:latin typeface="Libre Franklin SemiBold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Libre Frankli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6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We are better 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EEFF19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together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8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Dark Blu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Calibri">
    <a:maj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1778</Words>
  <Application>Microsoft Office PowerPoint</Application>
  <PresentationFormat>Widescreen</PresentationFormat>
  <Paragraphs>410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Aeonik</vt:lpstr>
      <vt:lpstr>Aeonik Light</vt:lpstr>
      <vt:lpstr>Aptos</vt:lpstr>
      <vt:lpstr>Arial</vt:lpstr>
      <vt:lpstr>Calibri</vt:lpstr>
      <vt:lpstr>Libre Franklin</vt:lpstr>
      <vt:lpstr>Libre Franklin SemiBold</vt:lpstr>
      <vt:lpstr>Miller Banner</vt:lpstr>
      <vt:lpstr>Montserrat</vt:lpstr>
      <vt:lpstr>Wingdings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Top Associations with the Region as a Place to 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Katie Vandegrift</dc:creator>
  <cp:lastModifiedBy>Andi Johnson</cp:lastModifiedBy>
  <cp:revision>14</cp:revision>
  <dcterms:created xsi:type="dcterms:W3CDTF">2024-12-06T16:42:48Z</dcterms:created>
  <dcterms:modified xsi:type="dcterms:W3CDTF">2025-01-24T22:34:54Z</dcterms:modified>
</cp:coreProperties>
</file>