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96" r:id="rId2"/>
    <p:sldId id="300" r:id="rId3"/>
    <p:sldId id="436" r:id="rId4"/>
    <p:sldId id="317" r:id="rId5"/>
    <p:sldId id="433" r:id="rId6"/>
    <p:sldId id="434" r:id="rId7"/>
    <p:sldId id="437" r:id="rId8"/>
    <p:sldId id="430" r:id="rId9"/>
    <p:sldId id="9011" r:id="rId10"/>
    <p:sldId id="9013" r:id="rId11"/>
    <p:sldId id="431" r:id="rId12"/>
    <p:sldId id="432" r:id="rId13"/>
    <p:sldId id="435" r:id="rId14"/>
    <p:sldId id="9010" r:id="rId15"/>
    <p:sldId id="9012"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566"/>
    <a:srgbClr val="EEFF19"/>
    <a:srgbClr val="FCFFD1"/>
    <a:srgbClr val="4764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04" autoAdjust="0"/>
    <p:restoredTop sz="79540" autoAdjust="0"/>
  </p:normalViewPr>
  <p:slideViewPr>
    <p:cSldViewPr snapToGrid="0">
      <p:cViewPr varScale="1">
        <p:scale>
          <a:sx n="76" d="100"/>
          <a:sy n="76" d="100"/>
        </p:scale>
        <p:origin x="773" y="53"/>
      </p:cViewPr>
      <p:guideLst/>
    </p:cSldViewPr>
  </p:slideViewPr>
  <p:notesTextViewPr>
    <p:cViewPr>
      <p:scale>
        <a:sx n="1" d="1"/>
        <a:sy n="1" d="1"/>
      </p:scale>
      <p:origin x="0" y="0"/>
    </p:cViewPr>
  </p:notesTextViewPr>
  <p:notesViewPr>
    <p:cSldViewPr snapToGrid="0">
      <p:cViewPr varScale="1">
        <p:scale>
          <a:sx n="71" d="100"/>
          <a:sy n="71" d="100"/>
        </p:scale>
        <p:origin x="2995"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Vandegrift" userId="86343889-6394-4fe8-a241-a77bed4728bf" providerId="ADAL" clId="{F06F09AD-0FFB-40A8-85F9-289A242BAC2F}"/>
    <pc:docChg chg="undo custSel modSld">
      <pc:chgData name="Katie Vandegrift" userId="86343889-6394-4fe8-a241-a77bed4728bf" providerId="ADAL" clId="{F06F09AD-0FFB-40A8-85F9-289A242BAC2F}" dt="2025-03-21T13:41:13.018" v="3" actId="20577"/>
      <pc:docMkLst>
        <pc:docMk/>
      </pc:docMkLst>
      <pc:sldChg chg="modNotesTx">
        <pc:chgData name="Katie Vandegrift" userId="86343889-6394-4fe8-a241-a77bed4728bf" providerId="ADAL" clId="{F06F09AD-0FFB-40A8-85F9-289A242BAC2F}" dt="2025-03-21T13:41:13.018" v="3" actId="20577"/>
        <pc:sldMkLst>
          <pc:docMk/>
          <pc:sldMk cId="295784518" sldId="296"/>
        </pc:sldMkLst>
      </pc:sldChg>
      <pc:sldChg chg="modNotesTx">
        <pc:chgData name="Katie Vandegrift" userId="86343889-6394-4fe8-a241-a77bed4728bf" providerId="ADAL" clId="{F06F09AD-0FFB-40A8-85F9-289A242BAC2F}" dt="2025-03-21T13:41:09.050" v="2" actId="20577"/>
        <pc:sldMkLst>
          <pc:docMk/>
          <pc:sldMk cId="4256006334" sldId="3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EDF920D-0098-4DA0-96FB-75D90BA879CA}" type="datetimeFigureOut">
              <a:rPr lang="en-US" smtClean="0"/>
              <a:t>3/21/2025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02F42D2-883B-4BD0-8BAB-319FFDBA6A84}" type="slidenum">
              <a:rPr lang="en-US" smtClean="0"/>
              <a:t>‹#›</a:t>
            </a:fld>
            <a:endParaRPr lang="en-US"/>
          </a:p>
        </p:txBody>
      </p:sp>
    </p:spTree>
    <p:extLst>
      <p:ext uri="{BB962C8B-B14F-4D97-AF65-F5344CB8AC3E}">
        <p14:creationId xmlns:p14="http://schemas.microsoft.com/office/powerpoint/2010/main" val="4009070571"/>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Introduction </a:t>
            </a:r>
            <a:endParaRPr lang="en-US" dirty="0"/>
          </a:p>
        </p:txBody>
      </p:sp>
      <p:sp>
        <p:nvSpPr>
          <p:cNvPr id="4" name="Slide Number Placeholder 3"/>
          <p:cNvSpPr>
            <a:spLocks noGrp="1"/>
          </p:cNvSpPr>
          <p:nvPr>
            <p:ph type="sldNum" sz="quarter" idx="5"/>
          </p:nvPr>
        </p:nvSpPr>
        <p:spPr/>
        <p:txBody>
          <a:bodyPr/>
          <a:lstStyle/>
          <a:p>
            <a:fld id="{002F42D2-883B-4BD0-8BAB-319FFDBA6A84}" type="slidenum">
              <a:rPr lang="en-US" smtClean="0"/>
              <a:t>1</a:t>
            </a:fld>
            <a:endParaRPr lang="en-US"/>
          </a:p>
        </p:txBody>
      </p:sp>
    </p:spTree>
    <p:extLst>
      <p:ext uri="{BB962C8B-B14F-4D97-AF65-F5344CB8AC3E}">
        <p14:creationId xmlns:p14="http://schemas.microsoft.com/office/powerpoint/2010/main" val="1718388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Marketing Objective:</a:t>
            </a:r>
            <a:br>
              <a:rPr lang="en-US"/>
            </a:br>
            <a:r>
              <a:rPr lang="en-US"/>
              <a:t>	</a:t>
            </a:r>
            <a:r>
              <a:rPr lang="en-US">
                <a:solidFill>
                  <a:srgbClr val="223566"/>
                </a:solidFill>
                <a:latin typeface="Libre Franklin" pitchFamily="2" charset="0"/>
              </a:rPr>
              <a:t>Build awareness</a:t>
            </a:r>
          </a:p>
          <a:p>
            <a:r>
              <a:rPr lang="en-US">
                <a:solidFill>
                  <a:srgbClr val="223566"/>
                </a:solidFill>
                <a:latin typeface="Libre Franklin" pitchFamily="2" charset="0"/>
              </a:rPr>
              <a:t>	Introduce to new audiences</a:t>
            </a:r>
          </a:p>
          <a:p>
            <a:r>
              <a:rPr lang="en-US">
                <a:solidFill>
                  <a:srgbClr val="223566"/>
                </a:solidFill>
                <a:latin typeface="Libre Franklin" pitchFamily="2" charset="0"/>
              </a:rPr>
              <a:t>	Educate potential investors</a:t>
            </a:r>
          </a:p>
          <a:p>
            <a:r>
              <a:rPr lang="en-US">
                <a:solidFill>
                  <a:srgbClr val="223566"/>
                </a:solidFill>
                <a:latin typeface="Libre Franklin" pitchFamily="2" charset="0"/>
              </a:rPr>
              <a:t>	Position as a sophisticated business hub</a:t>
            </a:r>
          </a:p>
          <a:p>
            <a:endParaRPr lang="en-US" dirty="0"/>
          </a:p>
        </p:txBody>
      </p:sp>
      <p:sp>
        <p:nvSpPr>
          <p:cNvPr id="4" name="Slide Number Placeholder 3"/>
          <p:cNvSpPr>
            <a:spLocks noGrp="1"/>
          </p:cNvSpPr>
          <p:nvPr>
            <p:ph type="sldNum" sz="quarter" idx="5"/>
          </p:nvPr>
        </p:nvSpPr>
        <p:spPr/>
        <p:txBody>
          <a:bodyPr/>
          <a:lstStyle/>
          <a:p>
            <a:fld id="{002F42D2-883B-4BD0-8BAB-319FFDBA6A84}" type="slidenum">
              <a:rPr lang="en-US" smtClean="0"/>
              <a:t>2</a:t>
            </a:fld>
            <a:endParaRPr lang="en-US" dirty="0"/>
          </a:p>
        </p:txBody>
      </p:sp>
    </p:spTree>
    <p:extLst>
      <p:ext uri="{BB962C8B-B14F-4D97-AF65-F5344CB8AC3E}">
        <p14:creationId xmlns:p14="http://schemas.microsoft.com/office/powerpoint/2010/main" val="3162429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F9193-AC22-D79D-128F-46CDEBE5C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CFE163-CD70-E3CD-1417-EDC20E6C47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236F28-86CD-CB3C-231F-2F5553D079BC}"/>
              </a:ext>
            </a:extLst>
          </p:cNvPr>
          <p:cNvSpPr>
            <a:spLocks noGrp="1"/>
          </p:cNvSpPr>
          <p:nvPr>
            <p:ph type="body" idx="1"/>
          </p:nvPr>
        </p:nvSpPr>
        <p:spPr/>
        <p:txBody>
          <a:bodyPr/>
          <a:lstStyle/>
          <a:p>
            <a:pPr algn="l"/>
            <a:r>
              <a:rPr lang="en-US" sz="1800" dirty="0">
                <a:solidFill>
                  <a:srgbClr val="414142"/>
                </a:solidFill>
                <a:latin typeface="NHaasGroteskDSStd-65Md"/>
              </a:rPr>
              <a:t> </a:t>
            </a:r>
          </a:p>
          <a:p>
            <a:pPr algn="l"/>
            <a:r>
              <a:rPr lang="en-US" sz="1800" dirty="0">
                <a:solidFill>
                  <a:srgbClr val="414142"/>
                </a:solidFill>
                <a:latin typeface="NHaasGroteskDSStd-65Md"/>
              </a:rPr>
              <a:t>PRIMARY: Decision-Makers</a:t>
            </a:r>
            <a:r>
              <a:rPr lang="en-US" sz="1800" dirty="0">
                <a:solidFill>
                  <a:srgbClr val="414142"/>
                </a:solidFill>
                <a:latin typeface="NHaasGroteskDSStd-45Lt"/>
              </a:rPr>
              <a:t>: C-suite decision-makers, entrepreneurs and site selection consultants in specific sectors (next slide). </a:t>
            </a:r>
            <a:br>
              <a:rPr lang="en-US" sz="1800" dirty="0">
                <a:solidFill>
                  <a:srgbClr val="414142"/>
                </a:solidFill>
                <a:latin typeface="NHaasGroteskDSStd-45Lt"/>
              </a:rPr>
            </a:br>
            <a:endParaRPr lang="en-US" sz="1800" dirty="0">
              <a:solidFill>
                <a:srgbClr val="414142"/>
              </a:solidFill>
              <a:latin typeface="NHaasGroteskDSStd-45Lt"/>
            </a:endParaRPr>
          </a:p>
          <a:p>
            <a:pPr algn="l"/>
            <a:r>
              <a:rPr lang="en-US" sz="1800" dirty="0">
                <a:solidFill>
                  <a:srgbClr val="414142"/>
                </a:solidFill>
                <a:latin typeface="NHaasGroteskDSStd-45Lt"/>
              </a:rPr>
              <a:t>SECONDARY: </a:t>
            </a:r>
            <a:r>
              <a:rPr lang="en-US" sz="1800" dirty="0">
                <a:solidFill>
                  <a:srgbClr val="414142"/>
                </a:solidFill>
                <a:latin typeface="NHaasGroteskDSStd-65Md"/>
              </a:rPr>
              <a:t>Influential individuals</a:t>
            </a:r>
            <a:r>
              <a:rPr lang="en-US" sz="1800" dirty="0">
                <a:solidFill>
                  <a:srgbClr val="414142"/>
                </a:solidFill>
                <a:latin typeface="NHaasGroteskDSStd-45Lt"/>
              </a:rPr>
              <a:t>: employees, community leaders, or residents who can bring Greater Lexington to the attention of decision-makers within their own companies.</a:t>
            </a:r>
            <a:endParaRPr lang="en-US" dirty="0"/>
          </a:p>
        </p:txBody>
      </p:sp>
      <p:sp>
        <p:nvSpPr>
          <p:cNvPr id="4" name="Slide Number Placeholder 3">
            <a:extLst>
              <a:ext uri="{FF2B5EF4-FFF2-40B4-BE49-F238E27FC236}">
                <a16:creationId xmlns:a16="http://schemas.microsoft.com/office/drawing/2014/main" id="{145189CD-E8BB-E810-7388-D784D2CBAD60}"/>
              </a:ext>
            </a:extLst>
          </p:cNvPr>
          <p:cNvSpPr>
            <a:spLocks noGrp="1"/>
          </p:cNvSpPr>
          <p:nvPr>
            <p:ph type="sldNum" sz="quarter" idx="5"/>
          </p:nvPr>
        </p:nvSpPr>
        <p:spPr/>
        <p:txBody>
          <a:bodyPr/>
          <a:lstStyle/>
          <a:p>
            <a:fld id="{002F42D2-883B-4BD0-8BAB-319FFDBA6A84}" type="slidenum">
              <a:rPr lang="en-US" smtClean="0"/>
              <a:t>3</a:t>
            </a:fld>
            <a:endParaRPr lang="en-US" dirty="0"/>
          </a:p>
        </p:txBody>
      </p:sp>
    </p:spTree>
    <p:extLst>
      <p:ext uri="{BB962C8B-B14F-4D97-AF65-F5344CB8AC3E}">
        <p14:creationId xmlns:p14="http://schemas.microsoft.com/office/powerpoint/2010/main" val="3299221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Abernathy study identified these for Lexington and the region…. </a:t>
            </a:r>
          </a:p>
        </p:txBody>
      </p:sp>
      <p:sp>
        <p:nvSpPr>
          <p:cNvPr id="4" name="Slide Number Placeholder 3"/>
          <p:cNvSpPr>
            <a:spLocks noGrp="1"/>
          </p:cNvSpPr>
          <p:nvPr>
            <p:ph type="sldNum" sz="quarter" idx="5"/>
          </p:nvPr>
        </p:nvSpPr>
        <p:spPr/>
        <p:txBody>
          <a:bodyPr/>
          <a:lstStyle/>
          <a:p>
            <a:fld id="{002F42D2-883B-4BD0-8BAB-319FFDBA6A84}" type="slidenum">
              <a:rPr lang="en-US" smtClean="0"/>
              <a:t>4</a:t>
            </a:fld>
            <a:endParaRPr lang="en-US" dirty="0"/>
          </a:p>
        </p:txBody>
      </p:sp>
    </p:spTree>
    <p:extLst>
      <p:ext uri="{BB962C8B-B14F-4D97-AF65-F5344CB8AC3E}">
        <p14:creationId xmlns:p14="http://schemas.microsoft.com/office/powerpoint/2010/main" val="3268145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997C-C599-E728-056A-CCACE1741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70EC5-6555-C776-0FD7-94E181B03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6C2AF-46BB-EB33-0CA4-3B786DF261B4}"/>
              </a:ext>
            </a:extLst>
          </p:cNvPr>
          <p:cNvSpPr>
            <a:spLocks noGrp="1"/>
          </p:cNvSpPr>
          <p:nvPr>
            <p:ph type="body" idx="1"/>
          </p:nvPr>
        </p:nvSpPr>
        <p:spPr/>
        <p:txBody>
          <a:bodyPr/>
          <a:lstStyle/>
          <a:p>
            <a:pPr algn="l"/>
            <a:r>
              <a:rPr lang="en-US" sz="1600" dirty="0">
                <a:solidFill>
                  <a:srgbClr val="414142"/>
                </a:solidFill>
                <a:latin typeface="NHaasGroteskDSStd-45Lt"/>
              </a:rPr>
              <a:t>Developing a campaign that strengthens Greater Lexington’s reputation as a business leader by showcasing its competitive advantages and industry growth potential. Our creative needed to address the challenge of increasing Greater Lexington’s visibility and credibility as a prime business destination. We want to ensure that Greater Lexington is </a:t>
            </a:r>
            <a:r>
              <a:rPr lang="en-US" sz="1600" dirty="0">
                <a:solidFill>
                  <a:srgbClr val="414142"/>
                </a:solidFill>
                <a:latin typeface="NHaasGroteskDSStd-65Md"/>
              </a:rPr>
              <a:t>seen </a:t>
            </a:r>
            <a:r>
              <a:rPr lang="en-US" sz="1600" dirty="0">
                <a:solidFill>
                  <a:srgbClr val="414142"/>
                </a:solidFill>
                <a:latin typeface="NHaasGroteskDSStd-45Lt"/>
              </a:rPr>
              <a:t>as a sophisticated, cost-effective, and strategic location for companies to relocate, expand, or start. Additionally, we have to overcome outdated perceptions of our geographical region, and introduce Greater Lexington as a business-friendly region capable of supporting advanced industries. The messaging reinforces the fact that companies can locate, relocate and expand in Greater Lexington without compromising quality or opportunity.</a:t>
            </a:r>
            <a:endParaRPr lang="en-US" sz="1600" dirty="0"/>
          </a:p>
        </p:txBody>
      </p:sp>
      <p:sp>
        <p:nvSpPr>
          <p:cNvPr id="4" name="Slide Number Placeholder 3">
            <a:extLst>
              <a:ext uri="{FF2B5EF4-FFF2-40B4-BE49-F238E27FC236}">
                <a16:creationId xmlns:a16="http://schemas.microsoft.com/office/drawing/2014/main" id="{A9B926D4-E71D-5362-06DF-A6194B7D34F8}"/>
              </a:ext>
            </a:extLst>
          </p:cNvPr>
          <p:cNvSpPr>
            <a:spLocks noGrp="1"/>
          </p:cNvSpPr>
          <p:nvPr>
            <p:ph type="sldNum" sz="quarter" idx="5"/>
          </p:nvPr>
        </p:nvSpPr>
        <p:spPr/>
        <p:txBody>
          <a:bodyPr/>
          <a:lstStyle/>
          <a:p>
            <a:fld id="{002F42D2-883B-4BD0-8BAB-319FFDBA6A84}" type="slidenum">
              <a:rPr lang="en-US" smtClean="0"/>
              <a:t>5</a:t>
            </a:fld>
            <a:endParaRPr lang="en-US" dirty="0"/>
          </a:p>
        </p:txBody>
      </p:sp>
    </p:spTree>
    <p:extLst>
      <p:ext uri="{BB962C8B-B14F-4D97-AF65-F5344CB8AC3E}">
        <p14:creationId xmlns:p14="http://schemas.microsoft.com/office/powerpoint/2010/main" val="3665279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6FDF2-F7C8-0098-C84E-A835B4094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F771A-28FF-CBC4-A690-693CB2432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EC5C0-5FDD-4E9D-CD34-F7C739655F6D}"/>
              </a:ext>
            </a:extLst>
          </p:cNvPr>
          <p:cNvSpPr>
            <a:spLocks noGrp="1"/>
          </p:cNvSpPr>
          <p:nvPr>
            <p:ph type="body" idx="1"/>
          </p:nvPr>
        </p:nvSpPr>
        <p:spPr/>
        <p:txBody>
          <a:bodyPr/>
          <a:lstStyle/>
          <a:p>
            <a:pPr algn="l"/>
            <a:r>
              <a:rPr lang="en-US" sz="1800" dirty="0">
                <a:solidFill>
                  <a:srgbClr val="414142"/>
                </a:solidFill>
                <a:latin typeface="NHaasGroteskDSStd-45Lt"/>
              </a:rPr>
              <a:t>The creative uses proven success stories from global companies, innovative start ups and other companies which have thrived in Greater Lexington. It is simple, but eye-catching. It is unique in the ocean of Economic Development advertising that have the same basic elements that don’t make places stand out. </a:t>
            </a:r>
            <a:endParaRPr lang="en-US" dirty="0"/>
          </a:p>
        </p:txBody>
      </p:sp>
      <p:sp>
        <p:nvSpPr>
          <p:cNvPr id="4" name="Slide Number Placeholder 3">
            <a:extLst>
              <a:ext uri="{FF2B5EF4-FFF2-40B4-BE49-F238E27FC236}">
                <a16:creationId xmlns:a16="http://schemas.microsoft.com/office/drawing/2014/main" id="{FE556E9B-8E6A-2E8A-CC00-6E78AC10B23C}"/>
              </a:ext>
            </a:extLst>
          </p:cNvPr>
          <p:cNvSpPr>
            <a:spLocks noGrp="1"/>
          </p:cNvSpPr>
          <p:nvPr>
            <p:ph type="sldNum" sz="quarter" idx="5"/>
          </p:nvPr>
        </p:nvSpPr>
        <p:spPr/>
        <p:txBody>
          <a:bodyPr/>
          <a:lstStyle/>
          <a:p>
            <a:fld id="{002F42D2-883B-4BD0-8BAB-319FFDBA6A84}" type="slidenum">
              <a:rPr lang="en-US" smtClean="0"/>
              <a:t>6</a:t>
            </a:fld>
            <a:endParaRPr lang="en-US" dirty="0"/>
          </a:p>
        </p:txBody>
      </p:sp>
    </p:spTree>
    <p:extLst>
      <p:ext uri="{BB962C8B-B14F-4D97-AF65-F5344CB8AC3E}">
        <p14:creationId xmlns:p14="http://schemas.microsoft.com/office/powerpoint/2010/main" val="3412056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848E7-2CD2-FAB6-CD37-F476E54217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98027-BE37-A80E-1BE0-CFF85878E9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D970A-67D6-B213-1F3F-5AE8134AAADB}"/>
              </a:ext>
            </a:extLst>
          </p:cNvPr>
          <p:cNvSpPr>
            <a:spLocks noGrp="1"/>
          </p:cNvSpPr>
          <p:nvPr>
            <p:ph type="body" idx="1"/>
          </p:nvPr>
        </p:nvSpPr>
        <p:spPr/>
        <p:txBody>
          <a:bodyPr/>
          <a:lstStyle/>
          <a:p>
            <a:pPr algn="l"/>
            <a:r>
              <a:rPr lang="en-US" sz="1600" b="0" i="0" u="none" strike="noStrike" baseline="0" dirty="0">
                <a:solidFill>
                  <a:srgbClr val="414142"/>
                </a:solidFill>
                <a:latin typeface="NHaasGroteskDSStd-45Lt"/>
              </a:rPr>
              <a:t>This is an example of a banner ads that have a wide reach across website – the content that the target audience is consuming when scrolling on </a:t>
            </a:r>
            <a:br>
              <a:rPr lang="en-US" sz="1600" b="0" i="0" u="none" strike="noStrike" baseline="0" dirty="0">
                <a:solidFill>
                  <a:srgbClr val="414142"/>
                </a:solidFill>
                <a:latin typeface="NHaasGroteskDSStd-45Lt"/>
              </a:rPr>
            </a:br>
            <a:r>
              <a:rPr lang="en-US" sz="1600" b="0" i="0" u="none" strike="noStrike" baseline="0" dirty="0">
                <a:solidFill>
                  <a:srgbClr val="414142"/>
                </a:solidFill>
                <a:latin typeface="NHaasGroteskDSStd-45Lt"/>
              </a:rPr>
              <a:t>Our audience is based off NAICS code targets to c-suite execs and site selectors within those industries – the ad network using data to target these groups. </a:t>
            </a:r>
            <a:br>
              <a:rPr lang="en-US" sz="1600" b="0" i="0" u="none" strike="noStrike" baseline="0" dirty="0">
                <a:solidFill>
                  <a:srgbClr val="414142"/>
                </a:solidFill>
                <a:latin typeface="NHaasGroteskDSStd-45Lt"/>
              </a:rPr>
            </a:br>
            <a:r>
              <a:rPr lang="en-US" sz="1600" b="0" i="0" dirty="0">
                <a:solidFill>
                  <a:srgbClr val="000000"/>
                </a:solidFill>
                <a:effectLst/>
                <a:latin typeface="Inter"/>
              </a:rPr>
              <a:t>To make this process easier, our marketing agency, BORN, uses ad networks. These networks connect us with publishers and help distribute ads across a wide range of websites. They are like the middlemen who manage the logistics of ad placements.</a:t>
            </a:r>
            <a:br>
              <a:rPr lang="en-US" sz="1600" b="0" i="0" dirty="0">
                <a:solidFill>
                  <a:srgbClr val="000000"/>
                </a:solidFill>
                <a:effectLst/>
                <a:latin typeface="Inter"/>
              </a:rPr>
            </a:br>
            <a:r>
              <a:rPr lang="en-US" sz="1600" b="0" i="0" dirty="0">
                <a:solidFill>
                  <a:srgbClr val="000000"/>
                </a:solidFill>
                <a:effectLst/>
                <a:latin typeface="Inter"/>
              </a:rPr>
              <a:t>After the ad is displayed, the advertiser can track how many people saw it or clicked on it, which we will then report out quarterly, like the Talent campaign. </a:t>
            </a:r>
            <a:endParaRPr lang="en-US" sz="1600" dirty="0"/>
          </a:p>
        </p:txBody>
      </p:sp>
      <p:sp>
        <p:nvSpPr>
          <p:cNvPr id="4" name="Slide Number Placeholder 3">
            <a:extLst>
              <a:ext uri="{FF2B5EF4-FFF2-40B4-BE49-F238E27FC236}">
                <a16:creationId xmlns:a16="http://schemas.microsoft.com/office/drawing/2014/main" id="{C518B02B-9B83-87C1-9F21-78FC353AF048}"/>
              </a:ext>
            </a:extLst>
          </p:cNvPr>
          <p:cNvSpPr>
            <a:spLocks noGrp="1"/>
          </p:cNvSpPr>
          <p:nvPr>
            <p:ph type="sldNum" sz="quarter" idx="5"/>
          </p:nvPr>
        </p:nvSpPr>
        <p:spPr/>
        <p:txBody>
          <a:bodyPr/>
          <a:lstStyle/>
          <a:p>
            <a:fld id="{002F42D2-883B-4BD0-8BAB-319FFDBA6A84}" type="slidenum">
              <a:rPr lang="en-US" smtClean="0"/>
              <a:t>7</a:t>
            </a:fld>
            <a:endParaRPr lang="en-US" dirty="0"/>
          </a:p>
        </p:txBody>
      </p:sp>
    </p:spTree>
    <p:extLst>
      <p:ext uri="{BB962C8B-B14F-4D97-AF65-F5344CB8AC3E}">
        <p14:creationId xmlns:p14="http://schemas.microsoft.com/office/powerpoint/2010/main" val="3242852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examples of digital advertising, using the Tiffany feature. </a:t>
            </a:r>
          </a:p>
        </p:txBody>
      </p:sp>
      <p:sp>
        <p:nvSpPr>
          <p:cNvPr id="4" name="Slide Number Placeholder 3"/>
          <p:cNvSpPr>
            <a:spLocks noGrp="1"/>
          </p:cNvSpPr>
          <p:nvPr>
            <p:ph type="sldNum" sz="quarter" idx="5"/>
          </p:nvPr>
        </p:nvSpPr>
        <p:spPr/>
        <p:txBody>
          <a:bodyPr/>
          <a:lstStyle/>
          <a:p>
            <a:fld id="{002F42D2-883B-4BD0-8BAB-319FFDBA6A84}" type="slidenum">
              <a:rPr lang="en-US" smtClean="0"/>
              <a:t>8</a:t>
            </a:fld>
            <a:endParaRPr lang="en-US" dirty="0"/>
          </a:p>
        </p:txBody>
      </p:sp>
    </p:spTree>
    <p:extLst>
      <p:ext uri="{BB962C8B-B14F-4D97-AF65-F5344CB8AC3E}">
        <p14:creationId xmlns:p14="http://schemas.microsoft.com/office/powerpoint/2010/main" val="1207922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987202"/>
          </a:xfrm>
        </p:spPr>
        <p:txBody>
          <a:bodyPr/>
          <a:lstStyle/>
          <a:p>
            <a:pPr algn="l"/>
            <a:r>
              <a:rPr lang="en-US" sz="1800" dirty="0">
                <a:solidFill>
                  <a:srgbClr val="414142"/>
                </a:solidFill>
                <a:latin typeface="NHaasGroteskDSStd-45Lt"/>
              </a:rPr>
              <a:t>A video vignette series designed to promote the region through the experiences and insights of Greater LEX Leaders who represent existing businesses within the strategic targets.</a:t>
            </a:r>
            <a:br>
              <a:rPr lang="en-US" sz="1800" dirty="0">
                <a:solidFill>
                  <a:srgbClr val="414142"/>
                </a:solidFill>
                <a:latin typeface="NHaasGroteskDSStd-45Lt"/>
              </a:rPr>
            </a:br>
            <a:r>
              <a:rPr lang="en-US" sz="1800" dirty="0">
                <a:solidFill>
                  <a:srgbClr val="414142"/>
                </a:solidFill>
                <a:latin typeface="NHaasGroteskDSStd-45Lt"/>
              </a:rPr>
              <a:t>60 seconds or less, branded intro and outro, candid convos with key industry leaders</a:t>
            </a:r>
          </a:p>
          <a:p>
            <a:pPr algn="l"/>
            <a:r>
              <a:rPr lang="en-US" sz="1800" dirty="0">
                <a:solidFill>
                  <a:srgbClr val="414142"/>
                </a:solidFill>
                <a:latin typeface="NHaasGroteskDSStd-45Lt"/>
              </a:rPr>
              <a:t>Unifies the region under a single brand while offering flexibility through subtitles for specific industries, opportunities, and audiences.</a:t>
            </a:r>
          </a:p>
          <a:p>
            <a:pPr algn="l"/>
            <a:r>
              <a:rPr lang="en-US" sz="1800" dirty="0">
                <a:solidFill>
                  <a:srgbClr val="414142"/>
                </a:solidFill>
                <a:latin typeface="NHaasGroteskDSStd-45Lt"/>
              </a:rPr>
              <a:t>Location: Facilities that highlight innovation, ingenuity and sophistication. Locations that highlight regional features/culture (live or work).</a:t>
            </a:r>
          </a:p>
          <a:p>
            <a:pPr algn="l"/>
            <a:r>
              <a:rPr lang="en-US" sz="1600" b="1" dirty="0">
                <a:solidFill>
                  <a:srgbClr val="414142"/>
                </a:solidFill>
                <a:latin typeface="NHaasGroteskDSStd-45Lt"/>
              </a:rPr>
              <a:t>Primary Use: social, website, presentations, targeted digital opportunities</a:t>
            </a:r>
            <a:endParaRPr lang="en-US" sz="1600" b="1" dirty="0"/>
          </a:p>
        </p:txBody>
      </p:sp>
      <p:sp>
        <p:nvSpPr>
          <p:cNvPr id="4" name="Slide Number Placeholder 3"/>
          <p:cNvSpPr>
            <a:spLocks noGrp="1"/>
          </p:cNvSpPr>
          <p:nvPr>
            <p:ph type="sldNum" sz="quarter" idx="5"/>
          </p:nvPr>
        </p:nvSpPr>
        <p:spPr/>
        <p:txBody>
          <a:bodyPr/>
          <a:lstStyle/>
          <a:p>
            <a:fld id="{002F42D2-883B-4BD0-8BAB-319FFDBA6A84}" type="slidenum">
              <a:rPr lang="en-US" smtClean="0"/>
              <a:t>9</a:t>
            </a:fld>
            <a:endParaRPr lang="en-US"/>
          </a:p>
        </p:txBody>
      </p:sp>
    </p:spTree>
    <p:extLst>
      <p:ext uri="{BB962C8B-B14F-4D97-AF65-F5344CB8AC3E}">
        <p14:creationId xmlns:p14="http://schemas.microsoft.com/office/powerpoint/2010/main" val="4204709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This is a draft of a vignette – the donut (book ends of a video). The middle will be the content we film based on our targeted industries. We start filming at the end of this month, with the first feature being on Bio.</a:t>
            </a:r>
          </a:p>
        </p:txBody>
      </p:sp>
      <p:sp>
        <p:nvSpPr>
          <p:cNvPr id="4" name="Slide Number Placeholder 3"/>
          <p:cNvSpPr>
            <a:spLocks noGrp="1"/>
          </p:cNvSpPr>
          <p:nvPr>
            <p:ph type="sldNum" sz="quarter" idx="5"/>
          </p:nvPr>
        </p:nvSpPr>
        <p:spPr/>
        <p:txBody>
          <a:bodyPr/>
          <a:lstStyle/>
          <a:p>
            <a:fld id="{002F42D2-883B-4BD0-8BAB-319FFDBA6A84}" type="slidenum">
              <a:rPr lang="en-US" smtClean="0"/>
              <a:t>10</a:t>
            </a:fld>
            <a:endParaRPr lang="en-US"/>
          </a:p>
        </p:txBody>
      </p:sp>
    </p:spTree>
    <p:extLst>
      <p:ext uri="{BB962C8B-B14F-4D97-AF65-F5344CB8AC3E}">
        <p14:creationId xmlns:p14="http://schemas.microsoft.com/office/powerpoint/2010/main" val="3911507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DB029-CD9F-BE6F-254A-77030F5C4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768347-E695-3F8E-9B55-53F399B7E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5D78E-222A-CE23-B544-549375EB2D18}"/>
              </a:ext>
            </a:extLst>
          </p:cNvPr>
          <p:cNvSpPr>
            <a:spLocks noGrp="1"/>
          </p:cNvSpPr>
          <p:nvPr>
            <p:ph type="body" idx="1"/>
          </p:nvPr>
        </p:nvSpPr>
        <p:spPr/>
        <p:txBody>
          <a:bodyPr/>
          <a:lstStyle/>
          <a:p>
            <a:pPr algn="l"/>
            <a:r>
              <a:rPr lang="en-US" sz="1800" b="0" i="0" u="none" strike="noStrike" baseline="0" dirty="0">
                <a:solidFill>
                  <a:srgbClr val="414142"/>
                </a:solidFill>
                <a:latin typeface="NHaasGroteskDSStd-45Lt"/>
              </a:rPr>
              <a:t>The primary goal for our media plan is to ensure that Greater LEX is heard, seen, and strongly considered by the decision makers who could potentially select our region as a prime business location. We have built a plan that captures our two main strategic audiences:</a:t>
            </a:r>
          </a:p>
          <a:p>
            <a:pPr algn="l"/>
            <a:r>
              <a:rPr lang="en-US" sz="1800" b="0" i="0" u="none" strike="noStrike" baseline="0" dirty="0">
                <a:solidFill>
                  <a:srgbClr val="414142"/>
                </a:solidFill>
                <a:latin typeface="NHaasGroteskDSStd-45Lt"/>
              </a:rPr>
              <a:t>• site selectors for your target sectors and markets</a:t>
            </a:r>
          </a:p>
          <a:p>
            <a:pPr algn="l"/>
            <a:r>
              <a:rPr lang="en-US" sz="1800" b="0" i="0" u="none" strike="noStrike" baseline="0" dirty="0">
                <a:solidFill>
                  <a:srgbClr val="414142"/>
                </a:solidFill>
                <a:latin typeface="NHaasGroteskDSStd-45Lt"/>
              </a:rPr>
              <a:t>• c-suite execs looking to start a new business, or expand into new or existing locations</a:t>
            </a:r>
          </a:p>
          <a:p>
            <a:pPr algn="l"/>
            <a:endParaRPr lang="en-US" dirty="0"/>
          </a:p>
        </p:txBody>
      </p:sp>
      <p:sp>
        <p:nvSpPr>
          <p:cNvPr id="4" name="Slide Number Placeholder 3">
            <a:extLst>
              <a:ext uri="{FF2B5EF4-FFF2-40B4-BE49-F238E27FC236}">
                <a16:creationId xmlns:a16="http://schemas.microsoft.com/office/drawing/2014/main" id="{95F21455-301F-72B1-C5E3-08085C292D88}"/>
              </a:ext>
            </a:extLst>
          </p:cNvPr>
          <p:cNvSpPr>
            <a:spLocks noGrp="1"/>
          </p:cNvSpPr>
          <p:nvPr>
            <p:ph type="sldNum" sz="quarter" idx="5"/>
          </p:nvPr>
        </p:nvSpPr>
        <p:spPr/>
        <p:txBody>
          <a:bodyPr/>
          <a:lstStyle/>
          <a:p>
            <a:fld id="{002F42D2-883B-4BD0-8BAB-319FFDBA6A84}" type="slidenum">
              <a:rPr lang="en-US" smtClean="0"/>
              <a:t>11</a:t>
            </a:fld>
            <a:endParaRPr lang="en-US"/>
          </a:p>
        </p:txBody>
      </p:sp>
    </p:spTree>
    <p:extLst>
      <p:ext uri="{BB962C8B-B14F-4D97-AF65-F5344CB8AC3E}">
        <p14:creationId xmlns:p14="http://schemas.microsoft.com/office/powerpoint/2010/main" val="2019326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dirty="0">
                <a:solidFill>
                  <a:srgbClr val="000000"/>
                </a:solidFill>
                <a:effectLst/>
                <a:latin typeface="Inter"/>
              </a:rPr>
              <a:t>Geofencing is like creating a virtual boundary around a specific location using GPS or Wi-Fi. We’ve selected a handful of shows to target, in which the attendees information will be gathered, to then serve ads after the show is over.</a:t>
            </a:r>
          </a:p>
          <a:p>
            <a:pPr algn="l">
              <a:buNone/>
            </a:pPr>
            <a:r>
              <a:rPr lang="en-US" b="0" i="0" dirty="0">
                <a:solidFill>
                  <a:srgbClr val="000000"/>
                </a:solidFill>
                <a:effectLst/>
                <a:latin typeface="Inter"/>
              </a:rPr>
              <a:t>Some events we will also be attending, but we can use this type of advertising for events we do not have the budget to send someone… </a:t>
            </a:r>
            <a:br>
              <a:rPr lang="en-US" dirty="0"/>
            </a:br>
            <a:endParaRPr lang="en-US" dirty="0"/>
          </a:p>
        </p:txBody>
      </p:sp>
      <p:sp>
        <p:nvSpPr>
          <p:cNvPr id="4" name="Slide Number Placeholder 3"/>
          <p:cNvSpPr>
            <a:spLocks noGrp="1"/>
          </p:cNvSpPr>
          <p:nvPr>
            <p:ph type="sldNum" sz="quarter" idx="5"/>
          </p:nvPr>
        </p:nvSpPr>
        <p:spPr/>
        <p:txBody>
          <a:bodyPr/>
          <a:lstStyle/>
          <a:p>
            <a:fld id="{002F42D2-883B-4BD0-8BAB-319FFDBA6A84}" type="slidenum">
              <a:rPr lang="en-US" smtClean="0"/>
              <a:t>12</a:t>
            </a:fld>
            <a:endParaRPr lang="en-US"/>
          </a:p>
        </p:txBody>
      </p:sp>
    </p:spTree>
    <p:extLst>
      <p:ext uri="{BB962C8B-B14F-4D97-AF65-F5344CB8AC3E}">
        <p14:creationId xmlns:p14="http://schemas.microsoft.com/office/powerpoint/2010/main" val="3840267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938D7-BFE2-2563-3AB9-5BD146D2E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B73AA8-42B1-C753-9DB8-3BBDAE4D14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2719E-CF9F-3893-AD57-11E96BBF9B44}"/>
              </a:ext>
            </a:extLst>
          </p:cNvPr>
          <p:cNvSpPr>
            <a:spLocks noGrp="1"/>
          </p:cNvSpPr>
          <p:nvPr>
            <p:ph type="body" idx="1"/>
          </p:nvPr>
        </p:nvSpPr>
        <p:spPr/>
        <p:txBody>
          <a:bodyPr/>
          <a:lstStyle/>
          <a:p>
            <a:r>
              <a:rPr lang="en-US" dirty="0"/>
              <a:t>Smaller budget, using same theme with Lexington specific language. </a:t>
            </a:r>
            <a:br>
              <a:rPr lang="en-US" dirty="0"/>
            </a:br>
            <a:r>
              <a:rPr lang="en-US" dirty="0"/>
              <a:t>Last week our first geofencing took place at DCAT – attendees of that conference will start to be served our ads, and in the coming months we will have those numbers</a:t>
            </a:r>
          </a:p>
          <a:p>
            <a:r>
              <a:rPr lang="en-US" dirty="0"/>
              <a:t>We target Keeneland and the 3-day event because these are warmer audiences with a lot of money and potential to invest in Lexington. </a:t>
            </a:r>
          </a:p>
        </p:txBody>
      </p:sp>
      <p:sp>
        <p:nvSpPr>
          <p:cNvPr id="4" name="Slide Number Placeholder 3">
            <a:extLst>
              <a:ext uri="{FF2B5EF4-FFF2-40B4-BE49-F238E27FC236}">
                <a16:creationId xmlns:a16="http://schemas.microsoft.com/office/drawing/2014/main" id="{41B7AB92-7D14-F0B3-DB33-6018BF97582A}"/>
              </a:ext>
            </a:extLst>
          </p:cNvPr>
          <p:cNvSpPr>
            <a:spLocks noGrp="1"/>
          </p:cNvSpPr>
          <p:nvPr>
            <p:ph type="sldNum" sz="quarter" idx="5"/>
          </p:nvPr>
        </p:nvSpPr>
        <p:spPr/>
        <p:txBody>
          <a:bodyPr/>
          <a:lstStyle/>
          <a:p>
            <a:fld id="{002F42D2-883B-4BD0-8BAB-319FFDBA6A84}" type="slidenum">
              <a:rPr lang="en-US" smtClean="0"/>
              <a:t>13</a:t>
            </a:fld>
            <a:endParaRPr lang="en-US"/>
          </a:p>
        </p:txBody>
      </p:sp>
    </p:spTree>
    <p:extLst>
      <p:ext uri="{BB962C8B-B14F-4D97-AF65-F5344CB8AC3E}">
        <p14:creationId xmlns:p14="http://schemas.microsoft.com/office/powerpoint/2010/main" val="4137010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EE2A-4B6F-96E2-3D09-E52C1075D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73DDA-8C83-C9D2-3579-FFFBCCACDA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F10C0C-5D3B-73EF-AA55-E10A9D841F40}"/>
              </a:ext>
            </a:extLst>
          </p:cNvPr>
          <p:cNvSpPr>
            <a:spLocks noGrp="1"/>
          </p:cNvSpPr>
          <p:nvPr>
            <p:ph type="body" idx="1"/>
          </p:nvPr>
        </p:nvSpPr>
        <p:spPr/>
        <p:txBody>
          <a:bodyPr/>
          <a:lstStyle/>
          <a:p>
            <a:r>
              <a:rPr lang="en-US" dirty="0"/>
              <a:t>We are driving the targeted audience to our website where the data and empirical evidence is. Site selectors do most of their fact finding before ever reaching out to us. We want them to see we are bigger than the 6-county metro. That we are an emerging bio-tech hub, </a:t>
            </a:r>
            <a:r>
              <a:rPr lang="en-US" dirty="0" err="1"/>
              <a:t>etc</a:t>
            </a:r>
            <a:r>
              <a:rPr lang="en-US" dirty="0"/>
              <a:t>…. </a:t>
            </a:r>
            <a:br>
              <a:rPr lang="en-US" dirty="0"/>
            </a:br>
            <a:r>
              <a:rPr lang="en-US" dirty="0"/>
              <a:t>The ED site hype reel shows the new layout and tools on the website that we are driving traffic to from the campaign.  </a:t>
            </a:r>
          </a:p>
        </p:txBody>
      </p:sp>
      <p:sp>
        <p:nvSpPr>
          <p:cNvPr id="4" name="Slide Number Placeholder 3">
            <a:extLst>
              <a:ext uri="{FF2B5EF4-FFF2-40B4-BE49-F238E27FC236}">
                <a16:creationId xmlns:a16="http://schemas.microsoft.com/office/drawing/2014/main" id="{7BD2C321-2C40-254C-27F2-9669D5E4F500}"/>
              </a:ext>
            </a:extLst>
          </p:cNvPr>
          <p:cNvSpPr>
            <a:spLocks noGrp="1"/>
          </p:cNvSpPr>
          <p:nvPr>
            <p:ph type="sldNum" sz="quarter" idx="5"/>
          </p:nvPr>
        </p:nvSpPr>
        <p:spPr/>
        <p:txBody>
          <a:bodyPr/>
          <a:lstStyle/>
          <a:p>
            <a:fld id="{313A9CC5-CDA2-42C1-9E0C-CBA22E8C139F}" type="slidenum">
              <a:rPr lang="en-US" smtClean="0"/>
              <a:t>14</a:t>
            </a:fld>
            <a:endParaRPr lang="en-US"/>
          </a:p>
        </p:txBody>
      </p:sp>
    </p:spTree>
    <p:extLst>
      <p:ext uri="{BB962C8B-B14F-4D97-AF65-F5344CB8AC3E}">
        <p14:creationId xmlns:p14="http://schemas.microsoft.com/office/powerpoint/2010/main" val="3647095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2F42D2-883B-4BD0-8BAB-319FFDBA6A84}" type="slidenum">
              <a:rPr lang="en-US" smtClean="0"/>
              <a:t>15</a:t>
            </a:fld>
            <a:endParaRPr lang="en-US"/>
          </a:p>
        </p:txBody>
      </p:sp>
    </p:spTree>
    <p:extLst>
      <p:ext uri="{BB962C8B-B14F-4D97-AF65-F5344CB8AC3E}">
        <p14:creationId xmlns:p14="http://schemas.microsoft.com/office/powerpoint/2010/main" val="3485531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7789F-8C3C-2EDD-D9C7-54BDC1E775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17B9F0-E2FD-7AAE-93CB-70407EAF2B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056BFF-480A-1C5D-009B-4687A9B7AF9C}"/>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5" name="Footer Placeholder 4">
            <a:extLst>
              <a:ext uri="{FF2B5EF4-FFF2-40B4-BE49-F238E27FC236}">
                <a16:creationId xmlns:a16="http://schemas.microsoft.com/office/drawing/2014/main" id="{F91DAEBD-9104-394A-BEB5-49EB907FDD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CCAB1-F986-0369-079A-DAD568B9DD29}"/>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1125330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2E0F4-E28F-9E72-FFF4-74240B884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8CA53-92F8-6559-1AB9-DB59CE75A0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6B7643-D305-BAC7-EFC4-CAC4B2E1DBAA}"/>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5" name="Footer Placeholder 4">
            <a:extLst>
              <a:ext uri="{FF2B5EF4-FFF2-40B4-BE49-F238E27FC236}">
                <a16:creationId xmlns:a16="http://schemas.microsoft.com/office/drawing/2014/main" id="{AF89963E-1D8C-0881-70BA-2F5A1BEE8F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30B30F-A4FE-A87E-619F-342946E22ACB}"/>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87161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0F6D-AE5C-1909-7E02-2B144763BB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F614AE-C786-C8ED-C455-E5344DB9951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0CF45B-6992-F49F-4D1F-672163E7A0BC}"/>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5" name="Footer Placeholder 4">
            <a:extLst>
              <a:ext uri="{FF2B5EF4-FFF2-40B4-BE49-F238E27FC236}">
                <a16:creationId xmlns:a16="http://schemas.microsoft.com/office/drawing/2014/main" id="{5A497525-EEC2-CB4A-B3CA-C5ED90036D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5F4825-9F5C-6EE1-D988-EE6C58ED12C4}"/>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2498372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8C5E8-DE4C-EE01-0CB7-51E2FD63D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14CE91-F714-A870-C5B1-7C958EADF2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74AB58-F908-350B-C6A1-CAA2FF3D0A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C3C76E-692B-307A-BA98-BF7ECE9B6728}"/>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6" name="Footer Placeholder 5">
            <a:extLst>
              <a:ext uri="{FF2B5EF4-FFF2-40B4-BE49-F238E27FC236}">
                <a16:creationId xmlns:a16="http://schemas.microsoft.com/office/drawing/2014/main" id="{E89BE85B-A374-9CB1-27E4-72FAD4EDC3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E5E3DB-DFE3-7656-3881-28E987B8FC8B}"/>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2899332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6C6C3-C89C-C043-3590-822154F3C5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F977B5-8AFA-2C5A-2922-76289F6F68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5F084-6907-E877-DB16-6CC98B8D4F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B83327-B914-3287-9222-70C8D0357F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9F409C-9F5A-4B35-CFBC-E58AE3DE58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09041F-785F-CC84-DE38-87BD14BF4DAA}"/>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8" name="Footer Placeholder 7">
            <a:extLst>
              <a:ext uri="{FF2B5EF4-FFF2-40B4-BE49-F238E27FC236}">
                <a16:creationId xmlns:a16="http://schemas.microsoft.com/office/drawing/2014/main" id="{7AA0162F-3228-F6A8-DE04-4F303558E0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D7B0FF-B81E-5517-1D6B-2F6C1EF2C2A6}"/>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3388136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9704-8836-B087-D59C-13AE08A010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C4EF31-9318-7833-A6F5-561C0E1DE132}"/>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4" name="Footer Placeholder 3">
            <a:extLst>
              <a:ext uri="{FF2B5EF4-FFF2-40B4-BE49-F238E27FC236}">
                <a16:creationId xmlns:a16="http://schemas.microsoft.com/office/drawing/2014/main" id="{771FEE01-2D8F-14D4-5488-7D58AC95C1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CE67A64-D463-6051-F721-CC29B330EF0D}"/>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464134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F71E4-6307-042E-6876-8152EE7F4C40}"/>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3" name="Footer Placeholder 2">
            <a:extLst>
              <a:ext uri="{FF2B5EF4-FFF2-40B4-BE49-F238E27FC236}">
                <a16:creationId xmlns:a16="http://schemas.microsoft.com/office/drawing/2014/main" id="{E93FD595-4B40-5EF3-8D4D-AF8F118CE4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0F834E-1012-E22D-9560-5A226DC620E2}"/>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278904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01101-77C9-8A88-A7B1-13BBEEE9A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1CF275-6511-2759-EEBA-9A549EE16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12D837-23CF-AC7B-B83F-68685C85A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DA783D-0455-B694-192E-75E68F672AEC}"/>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6" name="Footer Placeholder 5">
            <a:extLst>
              <a:ext uri="{FF2B5EF4-FFF2-40B4-BE49-F238E27FC236}">
                <a16:creationId xmlns:a16="http://schemas.microsoft.com/office/drawing/2014/main" id="{B6248AFA-CF35-A47E-87E3-575746F853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4F1A5A-D87D-8961-F010-6762B0F8BD71}"/>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374949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9E6BE-02A6-A830-0728-438D55B92F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E44A7F-A775-470F-2EE5-7E86D31AC1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34F798-AB3A-58B8-8669-0BA30B738B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959521-D2E1-0935-E395-DEF279490EC6}"/>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6" name="Footer Placeholder 5">
            <a:extLst>
              <a:ext uri="{FF2B5EF4-FFF2-40B4-BE49-F238E27FC236}">
                <a16:creationId xmlns:a16="http://schemas.microsoft.com/office/drawing/2014/main" id="{7A7528B0-B51D-75D1-92FD-EA0953688F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C1D6E-D939-11D6-C334-4CF5DC1BF8CA}"/>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81227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AEC07-2789-07E8-5A46-BFE8F71704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8B7666-DC5C-5EF1-5DFD-E3439464A4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8D0031-4AA3-CA74-2BF1-A2C3C9A804DB}"/>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5" name="Footer Placeholder 4">
            <a:extLst>
              <a:ext uri="{FF2B5EF4-FFF2-40B4-BE49-F238E27FC236}">
                <a16:creationId xmlns:a16="http://schemas.microsoft.com/office/drawing/2014/main" id="{CDB25C49-EB2A-0A76-403E-D2B3AFAC3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C1C0C2-5DA7-D429-0CBD-950BE5D4202C}"/>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1516018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75ABF-D772-014B-B39B-F72212D1E3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BC9A87-F371-55C5-693A-199ACBC56F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A8121-C503-9A34-2339-01B9364CBA8D}"/>
              </a:ext>
            </a:extLst>
          </p:cNvPr>
          <p:cNvSpPr>
            <a:spLocks noGrp="1"/>
          </p:cNvSpPr>
          <p:nvPr>
            <p:ph type="dt" sz="half" idx="10"/>
          </p:nvPr>
        </p:nvSpPr>
        <p:spPr/>
        <p:txBody>
          <a:bodyPr/>
          <a:lstStyle/>
          <a:p>
            <a:fld id="{71F8ABF7-22EA-463E-B6AF-F7F1DE364F59}" type="datetimeFigureOut">
              <a:rPr lang="en-US" smtClean="0"/>
              <a:t>3/21/2025</a:t>
            </a:fld>
            <a:endParaRPr lang="en-US"/>
          </a:p>
        </p:txBody>
      </p:sp>
      <p:sp>
        <p:nvSpPr>
          <p:cNvPr id="5" name="Footer Placeholder 4">
            <a:extLst>
              <a:ext uri="{FF2B5EF4-FFF2-40B4-BE49-F238E27FC236}">
                <a16:creationId xmlns:a16="http://schemas.microsoft.com/office/drawing/2014/main" id="{BADEF037-E3AB-4D65-3719-CBEDDD5D11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986EF-5AC3-5DD9-D4CA-BCF59B1BD031}"/>
              </a:ext>
            </a:extLst>
          </p:cNvPr>
          <p:cNvSpPr>
            <a:spLocks noGrp="1"/>
          </p:cNvSpPr>
          <p:nvPr>
            <p:ph type="sldNum" sz="quarter" idx="12"/>
          </p:nvPr>
        </p:nvSpPr>
        <p:spPr/>
        <p:txBody>
          <a:bodyPr/>
          <a:lstStyle/>
          <a:p>
            <a:fld id="{3DEA2AB5-D906-4561-BAB0-B99B5CF6924B}" type="slidenum">
              <a:rPr lang="en-US" smtClean="0"/>
              <a:t>‹#›</a:t>
            </a:fld>
            <a:endParaRPr lang="en-US"/>
          </a:p>
        </p:txBody>
      </p:sp>
    </p:spTree>
    <p:extLst>
      <p:ext uri="{BB962C8B-B14F-4D97-AF65-F5344CB8AC3E}">
        <p14:creationId xmlns:p14="http://schemas.microsoft.com/office/powerpoint/2010/main" val="4126700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Map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6268A2E-DF97-60CA-2531-8FD6EFAAB465}"/>
              </a:ext>
            </a:extLst>
          </p:cNvPr>
          <p:cNvSpPr>
            <a:spLocks noGrp="1"/>
          </p:cNvSpPr>
          <p:nvPr>
            <p:ph type="body" sz="quarter" idx="10" hasCustomPrompt="1"/>
          </p:nvPr>
        </p:nvSpPr>
        <p:spPr>
          <a:xfrm>
            <a:off x="8187114" y="1126274"/>
            <a:ext cx="3610098" cy="367901"/>
          </a:xfrm>
        </p:spPr>
        <p:txBody>
          <a:bodyPr>
            <a:noAutofit/>
          </a:bodyPr>
          <a:lstStyle>
            <a:lvl1pPr marL="0" indent="0" algn="ctr">
              <a:buNone/>
              <a:defRPr sz="3000" b="1" i="0">
                <a:solidFill>
                  <a:schemeClr val="bg1"/>
                </a:solidFill>
                <a:latin typeface="Libre Franklin SemiBold" pitchFamily="2" charset="77"/>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en-US" dirty="0"/>
              <a:t>City Name</a:t>
            </a:r>
          </a:p>
        </p:txBody>
      </p:sp>
      <p:sp>
        <p:nvSpPr>
          <p:cNvPr id="3" name="Text Placeholder 11">
            <a:extLst>
              <a:ext uri="{FF2B5EF4-FFF2-40B4-BE49-F238E27FC236}">
                <a16:creationId xmlns:a16="http://schemas.microsoft.com/office/drawing/2014/main" id="{351C162B-C417-49B1-5F05-76EF78DB74A2}"/>
              </a:ext>
            </a:extLst>
          </p:cNvPr>
          <p:cNvSpPr>
            <a:spLocks noGrp="1"/>
          </p:cNvSpPr>
          <p:nvPr>
            <p:ph type="body" sz="quarter" idx="12" hasCustomPrompt="1"/>
          </p:nvPr>
        </p:nvSpPr>
        <p:spPr>
          <a:xfrm>
            <a:off x="8187114" y="1662678"/>
            <a:ext cx="3610098" cy="577484"/>
          </a:xfrm>
        </p:spPr>
        <p:txBody>
          <a:bodyPr>
            <a:noAutofit/>
          </a:bodyPr>
          <a:lstStyle>
            <a:lvl1pPr marL="0" indent="0" algn="ctr">
              <a:buNone/>
              <a:defRPr sz="1600" b="0" i="0">
                <a:solidFill>
                  <a:schemeClr val="bg1"/>
                </a:solidFill>
                <a:latin typeface="Libre Franklin" pitchFamily="2" charset="77"/>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en-US" dirty="0"/>
              <a:t>Stats Go Here</a:t>
            </a:r>
          </a:p>
        </p:txBody>
      </p:sp>
      <p:sp>
        <p:nvSpPr>
          <p:cNvPr id="17" name="Text Placeholder 11">
            <a:extLst>
              <a:ext uri="{FF2B5EF4-FFF2-40B4-BE49-F238E27FC236}">
                <a16:creationId xmlns:a16="http://schemas.microsoft.com/office/drawing/2014/main" id="{0C899F42-816D-43D0-5A12-B7F181BAAA4D}"/>
              </a:ext>
            </a:extLst>
          </p:cNvPr>
          <p:cNvSpPr>
            <a:spLocks noGrp="1"/>
          </p:cNvSpPr>
          <p:nvPr>
            <p:ph type="body" sz="quarter" idx="13" hasCustomPrompt="1"/>
          </p:nvPr>
        </p:nvSpPr>
        <p:spPr>
          <a:xfrm>
            <a:off x="8187114" y="2586511"/>
            <a:ext cx="3610098" cy="367901"/>
          </a:xfrm>
        </p:spPr>
        <p:txBody>
          <a:bodyPr>
            <a:noAutofit/>
          </a:bodyPr>
          <a:lstStyle>
            <a:lvl1pPr marL="0" indent="0" algn="ctr">
              <a:buNone/>
              <a:defRPr sz="3000" b="1" i="0">
                <a:solidFill>
                  <a:schemeClr val="bg1"/>
                </a:solidFill>
                <a:latin typeface="Libre Franklin SemiBold" pitchFamily="2" charset="77"/>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en-US" dirty="0"/>
              <a:t>City Name</a:t>
            </a:r>
          </a:p>
        </p:txBody>
      </p:sp>
      <p:sp>
        <p:nvSpPr>
          <p:cNvPr id="19" name="Text Placeholder 11">
            <a:extLst>
              <a:ext uri="{FF2B5EF4-FFF2-40B4-BE49-F238E27FC236}">
                <a16:creationId xmlns:a16="http://schemas.microsoft.com/office/drawing/2014/main" id="{6E98D7DC-898E-08BF-219A-70FF3E202606}"/>
              </a:ext>
            </a:extLst>
          </p:cNvPr>
          <p:cNvSpPr>
            <a:spLocks noGrp="1"/>
          </p:cNvSpPr>
          <p:nvPr>
            <p:ph type="body" sz="quarter" idx="14" hasCustomPrompt="1"/>
          </p:nvPr>
        </p:nvSpPr>
        <p:spPr>
          <a:xfrm>
            <a:off x="8187114" y="3992137"/>
            <a:ext cx="3610098" cy="367901"/>
          </a:xfrm>
        </p:spPr>
        <p:txBody>
          <a:bodyPr>
            <a:noAutofit/>
          </a:bodyPr>
          <a:lstStyle>
            <a:lvl1pPr marL="0" indent="0" algn="ctr">
              <a:buNone/>
              <a:defRPr sz="3000" b="1" i="0">
                <a:solidFill>
                  <a:schemeClr val="bg1"/>
                </a:solidFill>
                <a:latin typeface="Libre Franklin SemiBold" pitchFamily="2" charset="77"/>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en-US" dirty="0"/>
              <a:t>City Name</a:t>
            </a:r>
          </a:p>
        </p:txBody>
      </p:sp>
      <p:sp>
        <p:nvSpPr>
          <p:cNvPr id="20" name="Text Placeholder 11">
            <a:extLst>
              <a:ext uri="{FF2B5EF4-FFF2-40B4-BE49-F238E27FC236}">
                <a16:creationId xmlns:a16="http://schemas.microsoft.com/office/drawing/2014/main" id="{6245FF2F-200C-07E5-26C9-50FFF564F7F7}"/>
              </a:ext>
            </a:extLst>
          </p:cNvPr>
          <p:cNvSpPr>
            <a:spLocks noGrp="1"/>
          </p:cNvSpPr>
          <p:nvPr>
            <p:ph type="body" sz="quarter" idx="15" hasCustomPrompt="1"/>
          </p:nvPr>
        </p:nvSpPr>
        <p:spPr>
          <a:xfrm>
            <a:off x="8187114" y="3134066"/>
            <a:ext cx="3610098" cy="589868"/>
          </a:xfrm>
        </p:spPr>
        <p:txBody>
          <a:bodyPr>
            <a:noAutofit/>
          </a:bodyPr>
          <a:lstStyle>
            <a:lvl1pPr marL="0" indent="0" algn="ctr">
              <a:buNone/>
              <a:defRPr sz="1600" b="0" i="0">
                <a:solidFill>
                  <a:schemeClr val="bg1"/>
                </a:solidFill>
                <a:latin typeface="Libre Franklin" pitchFamily="2" charset="77"/>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en-US" dirty="0"/>
              <a:t>Stats Go Here</a:t>
            </a:r>
          </a:p>
        </p:txBody>
      </p:sp>
      <p:sp>
        <p:nvSpPr>
          <p:cNvPr id="21" name="Text Placeholder 11">
            <a:extLst>
              <a:ext uri="{FF2B5EF4-FFF2-40B4-BE49-F238E27FC236}">
                <a16:creationId xmlns:a16="http://schemas.microsoft.com/office/drawing/2014/main" id="{B9FFC397-70A0-EE86-BE7D-4A81B3EB942B}"/>
              </a:ext>
            </a:extLst>
          </p:cNvPr>
          <p:cNvSpPr>
            <a:spLocks noGrp="1"/>
          </p:cNvSpPr>
          <p:nvPr>
            <p:ph type="body" sz="quarter" idx="16" hasCustomPrompt="1"/>
          </p:nvPr>
        </p:nvSpPr>
        <p:spPr>
          <a:xfrm>
            <a:off x="8187114" y="4561996"/>
            <a:ext cx="3610098" cy="589868"/>
          </a:xfrm>
        </p:spPr>
        <p:txBody>
          <a:bodyPr>
            <a:noAutofit/>
          </a:bodyPr>
          <a:lstStyle>
            <a:lvl1pPr marL="0" indent="0" algn="ctr">
              <a:buNone/>
              <a:defRPr sz="1600" b="0" i="0">
                <a:solidFill>
                  <a:schemeClr val="bg1"/>
                </a:solidFill>
                <a:latin typeface="Libre Franklin" pitchFamily="2" charset="77"/>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en-US" dirty="0"/>
              <a:t>Stats Go Here</a:t>
            </a:r>
          </a:p>
        </p:txBody>
      </p:sp>
    </p:spTree>
    <p:extLst>
      <p:ext uri="{BB962C8B-B14F-4D97-AF65-F5344CB8AC3E}">
        <p14:creationId xmlns:p14="http://schemas.microsoft.com/office/powerpoint/2010/main" val="9059685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6 Log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177E925B-89B8-65DE-8650-79B9DF7865F1}"/>
              </a:ext>
            </a:extLst>
          </p:cNvPr>
          <p:cNvSpPr>
            <a:spLocks noGrp="1"/>
          </p:cNvSpPr>
          <p:nvPr>
            <p:ph type="pic" sz="quarter" idx="10" hasCustomPrompt="1"/>
          </p:nvPr>
        </p:nvSpPr>
        <p:spPr>
          <a:xfrm>
            <a:off x="1162293" y="1875100"/>
            <a:ext cx="3166640" cy="1840374"/>
          </a:xfrm>
        </p:spPr>
        <p:txBody>
          <a:bodyPr anchor="ctr"/>
          <a:lstStyle>
            <a:lvl1pPr marL="0" indent="0" algn="ctr">
              <a:buNone/>
              <a:defRPr>
                <a:solidFill>
                  <a:srgbClr val="223566"/>
                </a:solidFill>
                <a:latin typeface="Libre Franklin" pitchFamily="2" charset="77"/>
              </a:defRPr>
            </a:lvl1pPr>
          </a:lstStyle>
          <a:p>
            <a:r>
              <a:rPr lang="en-US" dirty="0"/>
              <a:t>LOGO</a:t>
            </a:r>
          </a:p>
        </p:txBody>
      </p:sp>
      <p:sp>
        <p:nvSpPr>
          <p:cNvPr id="10" name="Picture Placeholder 6">
            <a:extLst>
              <a:ext uri="{FF2B5EF4-FFF2-40B4-BE49-F238E27FC236}">
                <a16:creationId xmlns:a16="http://schemas.microsoft.com/office/drawing/2014/main" id="{7D538A9E-8DFF-16FA-4B63-C2D41BF3B474}"/>
              </a:ext>
            </a:extLst>
          </p:cNvPr>
          <p:cNvSpPr>
            <a:spLocks noGrp="1"/>
          </p:cNvSpPr>
          <p:nvPr>
            <p:ph type="pic" sz="quarter" idx="11" hasCustomPrompt="1"/>
          </p:nvPr>
        </p:nvSpPr>
        <p:spPr>
          <a:xfrm>
            <a:off x="4507376" y="1875100"/>
            <a:ext cx="3166640" cy="1840374"/>
          </a:xfrm>
        </p:spPr>
        <p:txBody>
          <a:bodyPr anchor="ctr"/>
          <a:lstStyle>
            <a:lvl1pPr marL="0" indent="0" algn="ctr">
              <a:buNone/>
              <a:defRPr>
                <a:solidFill>
                  <a:srgbClr val="223566"/>
                </a:solidFill>
                <a:latin typeface="Libre Franklin" pitchFamily="2" charset="77"/>
              </a:defRPr>
            </a:lvl1pPr>
          </a:lstStyle>
          <a:p>
            <a:r>
              <a:rPr lang="en-US" dirty="0"/>
              <a:t>LOGO</a:t>
            </a:r>
          </a:p>
        </p:txBody>
      </p:sp>
      <p:sp>
        <p:nvSpPr>
          <p:cNvPr id="11" name="Picture Placeholder 6">
            <a:extLst>
              <a:ext uri="{FF2B5EF4-FFF2-40B4-BE49-F238E27FC236}">
                <a16:creationId xmlns:a16="http://schemas.microsoft.com/office/drawing/2014/main" id="{FC315335-5AF1-B6CD-7C20-D259911E55D3}"/>
              </a:ext>
            </a:extLst>
          </p:cNvPr>
          <p:cNvSpPr>
            <a:spLocks noGrp="1"/>
          </p:cNvSpPr>
          <p:nvPr>
            <p:ph type="pic" sz="quarter" idx="12" hasCustomPrompt="1"/>
          </p:nvPr>
        </p:nvSpPr>
        <p:spPr>
          <a:xfrm>
            <a:off x="7852460" y="1875100"/>
            <a:ext cx="3166640" cy="1840374"/>
          </a:xfrm>
        </p:spPr>
        <p:txBody>
          <a:bodyPr anchor="ctr"/>
          <a:lstStyle>
            <a:lvl1pPr marL="0" indent="0" algn="ctr">
              <a:buNone/>
              <a:defRPr>
                <a:solidFill>
                  <a:srgbClr val="223566"/>
                </a:solidFill>
                <a:latin typeface="Libre Franklin" pitchFamily="2" charset="77"/>
              </a:defRPr>
            </a:lvl1pPr>
          </a:lstStyle>
          <a:p>
            <a:r>
              <a:rPr lang="en-US" dirty="0"/>
              <a:t>LOGO</a:t>
            </a:r>
          </a:p>
        </p:txBody>
      </p:sp>
      <p:sp>
        <p:nvSpPr>
          <p:cNvPr id="12" name="Picture Placeholder 6">
            <a:extLst>
              <a:ext uri="{FF2B5EF4-FFF2-40B4-BE49-F238E27FC236}">
                <a16:creationId xmlns:a16="http://schemas.microsoft.com/office/drawing/2014/main" id="{91499F8B-317C-B748-E64A-42DE5DF79667}"/>
              </a:ext>
            </a:extLst>
          </p:cNvPr>
          <p:cNvSpPr>
            <a:spLocks noGrp="1"/>
          </p:cNvSpPr>
          <p:nvPr>
            <p:ph type="pic" sz="quarter" idx="13" hasCustomPrompt="1"/>
          </p:nvPr>
        </p:nvSpPr>
        <p:spPr>
          <a:xfrm>
            <a:off x="1162293" y="3854370"/>
            <a:ext cx="3166640" cy="1840374"/>
          </a:xfrm>
        </p:spPr>
        <p:txBody>
          <a:bodyPr anchor="ctr"/>
          <a:lstStyle>
            <a:lvl1pPr marL="0" indent="0" algn="ctr">
              <a:buNone/>
              <a:defRPr>
                <a:solidFill>
                  <a:srgbClr val="223566"/>
                </a:solidFill>
                <a:latin typeface="Libre Franklin" pitchFamily="2" charset="77"/>
              </a:defRPr>
            </a:lvl1pPr>
          </a:lstStyle>
          <a:p>
            <a:r>
              <a:rPr lang="en-US" dirty="0"/>
              <a:t>LOGO</a:t>
            </a:r>
          </a:p>
        </p:txBody>
      </p:sp>
      <p:sp>
        <p:nvSpPr>
          <p:cNvPr id="13" name="Picture Placeholder 6">
            <a:extLst>
              <a:ext uri="{FF2B5EF4-FFF2-40B4-BE49-F238E27FC236}">
                <a16:creationId xmlns:a16="http://schemas.microsoft.com/office/drawing/2014/main" id="{43085303-FD9A-B8AD-45DB-6272A5430702}"/>
              </a:ext>
            </a:extLst>
          </p:cNvPr>
          <p:cNvSpPr>
            <a:spLocks noGrp="1"/>
          </p:cNvSpPr>
          <p:nvPr>
            <p:ph type="pic" sz="quarter" idx="14" hasCustomPrompt="1"/>
          </p:nvPr>
        </p:nvSpPr>
        <p:spPr>
          <a:xfrm>
            <a:off x="4507376" y="3854370"/>
            <a:ext cx="3166640" cy="1840374"/>
          </a:xfrm>
        </p:spPr>
        <p:txBody>
          <a:bodyPr anchor="ctr"/>
          <a:lstStyle>
            <a:lvl1pPr marL="0" indent="0" algn="ctr">
              <a:buNone/>
              <a:defRPr>
                <a:solidFill>
                  <a:srgbClr val="223566"/>
                </a:solidFill>
                <a:latin typeface="Libre Franklin" pitchFamily="2" charset="77"/>
              </a:defRPr>
            </a:lvl1pPr>
          </a:lstStyle>
          <a:p>
            <a:r>
              <a:rPr lang="en-US" dirty="0"/>
              <a:t>LOGO</a:t>
            </a:r>
          </a:p>
        </p:txBody>
      </p:sp>
      <p:sp>
        <p:nvSpPr>
          <p:cNvPr id="14" name="Picture Placeholder 6">
            <a:extLst>
              <a:ext uri="{FF2B5EF4-FFF2-40B4-BE49-F238E27FC236}">
                <a16:creationId xmlns:a16="http://schemas.microsoft.com/office/drawing/2014/main" id="{BB2AE55E-CE94-68B7-7EAF-38E83F43FAAE}"/>
              </a:ext>
            </a:extLst>
          </p:cNvPr>
          <p:cNvSpPr>
            <a:spLocks noGrp="1"/>
          </p:cNvSpPr>
          <p:nvPr>
            <p:ph type="pic" sz="quarter" idx="15" hasCustomPrompt="1"/>
          </p:nvPr>
        </p:nvSpPr>
        <p:spPr>
          <a:xfrm>
            <a:off x="7852460" y="3854370"/>
            <a:ext cx="3166640" cy="1840374"/>
          </a:xfrm>
        </p:spPr>
        <p:txBody>
          <a:bodyPr anchor="ctr"/>
          <a:lstStyle>
            <a:lvl1pPr marL="0" indent="0" algn="ctr">
              <a:buNone/>
              <a:defRPr>
                <a:solidFill>
                  <a:srgbClr val="223566"/>
                </a:solidFill>
                <a:latin typeface="Libre Franklin" pitchFamily="2" charset="77"/>
              </a:defRPr>
            </a:lvl1pPr>
          </a:lstStyle>
          <a:p>
            <a:r>
              <a:rPr lang="en-US" dirty="0"/>
              <a:t>LOGO</a:t>
            </a:r>
          </a:p>
        </p:txBody>
      </p:sp>
      <p:sp>
        <p:nvSpPr>
          <p:cNvPr id="2" name="Text Placeholder 18">
            <a:extLst>
              <a:ext uri="{FF2B5EF4-FFF2-40B4-BE49-F238E27FC236}">
                <a16:creationId xmlns:a16="http://schemas.microsoft.com/office/drawing/2014/main" id="{C2BD2CAD-2D92-C8EA-17CB-123D673770EC}"/>
              </a:ext>
            </a:extLst>
          </p:cNvPr>
          <p:cNvSpPr>
            <a:spLocks noGrp="1"/>
          </p:cNvSpPr>
          <p:nvPr>
            <p:ph type="body" sz="quarter" idx="16"/>
          </p:nvPr>
        </p:nvSpPr>
        <p:spPr>
          <a:xfrm>
            <a:off x="2773755" y="1039083"/>
            <a:ext cx="6644491" cy="439737"/>
          </a:xfrm>
        </p:spPr>
        <p:txBody>
          <a:bodyPr/>
          <a:lstStyle>
            <a:lvl1pPr marL="0" indent="0" algn="ctr">
              <a:buNone/>
              <a:defRPr>
                <a:solidFill>
                  <a:srgbClr val="223566"/>
                </a:solidFill>
                <a:latin typeface="Libre Franklin"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23464177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13">
            <a:extLst>
              <a:ext uri="{FF2B5EF4-FFF2-40B4-BE49-F238E27FC236}">
                <a16:creationId xmlns:a16="http://schemas.microsoft.com/office/drawing/2014/main" id="{BD6E1256-101E-895C-2C64-76966BFA58F6}"/>
              </a:ext>
            </a:extLst>
          </p:cNvPr>
          <p:cNvSpPr>
            <a:spLocks noGrp="1"/>
          </p:cNvSpPr>
          <p:nvPr>
            <p:ph type="body" sz="quarter" idx="10" hasCustomPrompt="1"/>
          </p:nvPr>
        </p:nvSpPr>
        <p:spPr>
          <a:xfrm>
            <a:off x="1796073" y="2549826"/>
            <a:ext cx="8599849" cy="1758347"/>
          </a:xfrm>
        </p:spPr>
        <p:txBody>
          <a:bodyPr>
            <a:noAutofit/>
          </a:bodyPr>
          <a:lstStyle>
            <a:lvl1pPr marL="0" indent="0" algn="ctr">
              <a:lnSpc>
                <a:spcPct val="80000"/>
              </a:lnSpc>
              <a:buNone/>
              <a:defRPr sz="6200" b="0" i="0">
                <a:solidFill>
                  <a:srgbClr val="EDFF43"/>
                </a:solidFill>
                <a:latin typeface="Miller Banner" pitchFamily="2" charset="77"/>
              </a:defRPr>
            </a:lvl1pPr>
            <a:lvl2pPr marL="457200" indent="0" algn="ctr">
              <a:buNone/>
              <a:defRPr>
                <a:solidFill>
                  <a:srgbClr val="EDFF1A"/>
                </a:solidFill>
              </a:defRPr>
            </a:lvl2pPr>
            <a:lvl3pPr marL="914400" indent="0" algn="ctr">
              <a:buNone/>
              <a:defRPr>
                <a:solidFill>
                  <a:srgbClr val="EDFF1A"/>
                </a:solidFill>
              </a:defRPr>
            </a:lvl3pPr>
            <a:lvl4pPr marL="1371600" indent="0" algn="ctr">
              <a:buNone/>
              <a:defRPr>
                <a:solidFill>
                  <a:srgbClr val="EDFF1A"/>
                </a:solidFill>
              </a:defRPr>
            </a:lvl4pPr>
            <a:lvl5pPr marL="1828800" indent="0" algn="ctr">
              <a:buNone/>
              <a:defRPr>
                <a:solidFill>
                  <a:srgbClr val="EDFF1A"/>
                </a:solidFill>
              </a:defRPr>
            </a:lvl5pPr>
          </a:lstStyle>
          <a:p>
            <a:pPr lvl="0"/>
            <a:r>
              <a:rPr lang="en-US" dirty="0"/>
              <a:t>Title Page</a:t>
            </a:r>
          </a:p>
          <a:p>
            <a:pPr lvl="0"/>
            <a:r>
              <a:rPr lang="en-US" dirty="0"/>
              <a:t>Name Here</a:t>
            </a:r>
          </a:p>
        </p:txBody>
      </p:sp>
      <p:sp>
        <p:nvSpPr>
          <p:cNvPr id="5" name="Text Placeholder 13">
            <a:extLst>
              <a:ext uri="{FF2B5EF4-FFF2-40B4-BE49-F238E27FC236}">
                <a16:creationId xmlns:a16="http://schemas.microsoft.com/office/drawing/2014/main" id="{FE79F071-9581-63BB-1179-437D32F72E0F}"/>
              </a:ext>
            </a:extLst>
          </p:cNvPr>
          <p:cNvSpPr>
            <a:spLocks noGrp="1"/>
          </p:cNvSpPr>
          <p:nvPr>
            <p:ph type="body" sz="quarter" idx="11" hasCustomPrompt="1"/>
          </p:nvPr>
        </p:nvSpPr>
        <p:spPr>
          <a:xfrm>
            <a:off x="271718" y="308506"/>
            <a:ext cx="2391583" cy="225412"/>
          </a:xfrm>
        </p:spPr>
        <p:txBody>
          <a:bodyPr>
            <a:noAutofit/>
          </a:bodyPr>
          <a:lstStyle>
            <a:lvl1pPr marL="0" indent="0" algn="l">
              <a:buNone/>
              <a:defRPr sz="1100" b="0" i="0">
                <a:solidFill>
                  <a:schemeClr val="bg1"/>
                </a:solidFill>
                <a:latin typeface="Libre Franklin" pitchFamily="2" charset="77"/>
              </a:defRPr>
            </a:lvl1pPr>
            <a:lvl2pPr marL="457200" indent="0" algn="ctr">
              <a:buNone/>
              <a:defRPr>
                <a:solidFill>
                  <a:srgbClr val="EDFF1A"/>
                </a:solidFill>
              </a:defRPr>
            </a:lvl2pPr>
            <a:lvl3pPr marL="914400" indent="0" algn="ctr">
              <a:buNone/>
              <a:defRPr>
                <a:solidFill>
                  <a:srgbClr val="EDFF1A"/>
                </a:solidFill>
              </a:defRPr>
            </a:lvl3pPr>
            <a:lvl4pPr marL="1371600" indent="0" algn="ctr">
              <a:buNone/>
              <a:defRPr>
                <a:solidFill>
                  <a:srgbClr val="EDFF1A"/>
                </a:solidFill>
              </a:defRPr>
            </a:lvl4pPr>
            <a:lvl5pPr marL="1828800" indent="0" algn="ctr">
              <a:buNone/>
              <a:defRPr>
                <a:solidFill>
                  <a:srgbClr val="EDFF1A"/>
                </a:solidFill>
              </a:defRPr>
            </a:lvl5pPr>
          </a:lstStyle>
          <a:p>
            <a:pPr lvl="0"/>
            <a:r>
              <a:rPr lang="en-US" dirty="0"/>
              <a:t>20 November 2024</a:t>
            </a:r>
          </a:p>
        </p:txBody>
      </p:sp>
    </p:spTree>
    <p:extLst>
      <p:ext uri="{BB962C8B-B14F-4D97-AF65-F5344CB8AC3E}">
        <p14:creationId xmlns:p14="http://schemas.microsoft.com/office/powerpoint/2010/main" val="23432286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Quote With Photo - White">
    <p:spTree>
      <p:nvGrpSpPr>
        <p:cNvPr id="1" name=""/>
        <p:cNvGrpSpPr/>
        <p:nvPr/>
      </p:nvGrpSpPr>
      <p:grpSpPr>
        <a:xfrm>
          <a:off x="0" y="0"/>
          <a:ext cx="0" cy="0"/>
          <a:chOff x="0" y="0"/>
          <a:chExt cx="0" cy="0"/>
        </a:xfrm>
      </p:grpSpPr>
      <p:pic>
        <p:nvPicPr>
          <p:cNvPr id="2" name="Picture 1" descr="A white background with black and white clouds&#10;&#10;Description automatically generated">
            <a:extLst>
              <a:ext uri="{FF2B5EF4-FFF2-40B4-BE49-F238E27FC236}">
                <a16:creationId xmlns:a16="http://schemas.microsoft.com/office/drawing/2014/main" id="{665DB7BF-855A-FAB2-153D-2398499F17A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D6268A2E-DF97-60CA-2531-8FD6EFAAB465}"/>
              </a:ext>
            </a:extLst>
          </p:cNvPr>
          <p:cNvSpPr>
            <a:spLocks noGrp="1"/>
          </p:cNvSpPr>
          <p:nvPr>
            <p:ph type="body" sz="quarter" idx="10" hasCustomPrompt="1"/>
          </p:nvPr>
        </p:nvSpPr>
        <p:spPr>
          <a:xfrm>
            <a:off x="932871" y="1450109"/>
            <a:ext cx="5781965" cy="2576946"/>
          </a:xfrm>
        </p:spPr>
        <p:txBody>
          <a:bodyPr>
            <a:noAutofit/>
          </a:bodyPr>
          <a:lstStyle>
            <a:lvl1pPr marL="0" indent="0" algn="l">
              <a:buNone/>
              <a:defRPr sz="3600">
                <a:solidFill>
                  <a:srgbClr val="003D4D"/>
                </a:solidFill>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r>
              <a:rPr lang="en-US" dirty="0">
                <a:effectLst/>
                <a:latin typeface="Aeonik" panose="020B0503030300000000" pitchFamily="34" charset="0"/>
              </a:rPr>
              <a:t>Lis </a:t>
            </a:r>
            <a:r>
              <a:rPr lang="en-US" dirty="0" err="1">
                <a:effectLst/>
                <a:latin typeface="Aeonik" panose="020B0503030300000000" pitchFamily="34" charset="0"/>
              </a:rPr>
              <a:t>quam</a:t>
            </a:r>
            <a:r>
              <a:rPr lang="en-US" dirty="0">
                <a:effectLst/>
                <a:latin typeface="Aeonik" panose="020B0503030300000000" pitchFamily="34" charset="0"/>
              </a:rPr>
              <a:t> </a:t>
            </a:r>
            <a:r>
              <a:rPr lang="en-US" dirty="0" err="1">
                <a:effectLst/>
                <a:latin typeface="Aeonik" panose="020B0503030300000000" pitchFamily="34" charset="0"/>
              </a:rPr>
              <a:t>quis</a:t>
            </a:r>
            <a:r>
              <a:rPr lang="en-US" dirty="0">
                <a:effectLst/>
                <a:latin typeface="Aeonik" panose="020B0503030300000000" pitchFamily="34" charset="0"/>
              </a:rPr>
              <a:t> </a:t>
            </a:r>
            <a:r>
              <a:rPr lang="en-US" dirty="0" err="1">
                <a:effectLst/>
                <a:latin typeface="Aeonik" panose="020B0503030300000000" pitchFamily="34" charset="0"/>
              </a:rPr>
              <a:t>rehenec</a:t>
            </a:r>
            <a:r>
              <a:rPr lang="en-US" dirty="0">
                <a:effectLst/>
                <a:latin typeface="Aeonik" panose="020B0503030300000000" pitchFamily="34" charset="0"/>
              </a:rPr>
              <a:t> </a:t>
            </a:r>
            <a:r>
              <a:rPr lang="en-US" dirty="0" err="1">
                <a:effectLst/>
                <a:latin typeface="Aeonik" panose="020B0503030300000000" pitchFamily="34" charset="0"/>
              </a:rPr>
              <a:t>torerna</a:t>
            </a:r>
            <a:r>
              <a:rPr lang="en-US" dirty="0">
                <a:effectLst/>
                <a:latin typeface="Aeonik" panose="020B0503030300000000" pitchFamily="34" charset="0"/>
              </a:rPr>
              <a:t> </a:t>
            </a:r>
            <a:r>
              <a:rPr lang="en-US" dirty="0" err="1">
                <a:effectLst/>
                <a:latin typeface="Aeonik" panose="020B0503030300000000" pitchFamily="34" charset="0"/>
              </a:rPr>
              <a:t>tionsequis</a:t>
            </a:r>
            <a:r>
              <a:rPr lang="en-US" dirty="0">
                <a:effectLst/>
                <a:latin typeface="Aeonik" panose="020B0503030300000000" pitchFamily="34" charset="0"/>
              </a:rPr>
              <a:t> </a:t>
            </a:r>
            <a:r>
              <a:rPr lang="en-US" dirty="0" err="1">
                <a:effectLst/>
                <a:latin typeface="Aeonik" panose="020B0503030300000000" pitchFamily="34" charset="0"/>
              </a:rPr>
              <a:t>iaspersped</a:t>
            </a:r>
            <a:r>
              <a:rPr lang="en-US" dirty="0">
                <a:effectLst/>
                <a:latin typeface="Aeonik" panose="020B0503030300000000" pitchFamily="34" charset="0"/>
              </a:rPr>
              <a:t> expedition </a:t>
            </a:r>
            <a:r>
              <a:rPr lang="en-US" dirty="0" err="1">
                <a:effectLst/>
                <a:latin typeface="Aeonik" panose="020B0503030300000000" pitchFamily="34" charset="0"/>
              </a:rPr>
              <a:t>parum</a:t>
            </a:r>
            <a:r>
              <a:rPr lang="en-US" dirty="0">
                <a:effectLst/>
                <a:latin typeface="Aeonik" panose="020B0503030300000000" pitchFamily="34" charset="0"/>
              </a:rPr>
              <a:t> </a:t>
            </a:r>
            <a:r>
              <a:rPr lang="en-US" dirty="0" err="1">
                <a:effectLst/>
                <a:latin typeface="Aeonik" panose="020B0503030300000000" pitchFamily="34" charset="0"/>
              </a:rPr>
              <a:t>aceperferit</a:t>
            </a:r>
            <a:r>
              <a:rPr lang="en-US" dirty="0">
                <a:effectLst/>
                <a:latin typeface="Aeonik" panose="020B0503030300000000" pitchFamily="34" charset="0"/>
              </a:rPr>
              <a:t> </a:t>
            </a:r>
            <a:r>
              <a:rPr lang="en-US" dirty="0" err="1">
                <a:effectLst/>
                <a:latin typeface="Aeonik" panose="020B0503030300000000" pitchFamily="34" charset="0"/>
              </a:rPr>
              <a:t>ipsumen</a:t>
            </a:r>
            <a:r>
              <a:rPr lang="en-US" dirty="0">
                <a:effectLst/>
                <a:latin typeface="Aeonik" panose="020B0503030300000000" pitchFamily="34" charset="0"/>
              </a:rPr>
              <a:t> </a:t>
            </a:r>
            <a:r>
              <a:rPr lang="en-US" dirty="0" err="1">
                <a:effectLst/>
                <a:latin typeface="Aeonik" panose="020B0503030300000000" pitchFamily="34" charset="0"/>
              </a:rPr>
              <a:t>dempor</a:t>
            </a:r>
            <a:r>
              <a:rPr lang="en-US" dirty="0">
                <a:effectLst/>
                <a:latin typeface="Aeonik" panose="020B0503030300000000" pitchFamily="34" charset="0"/>
              </a:rPr>
              <a:t> </a:t>
            </a:r>
            <a:r>
              <a:rPr lang="en-US" dirty="0" err="1">
                <a:effectLst/>
                <a:latin typeface="Aeonik" panose="020B0503030300000000" pitchFamily="34" charset="0"/>
              </a:rPr>
              <a:t>sectemp</a:t>
            </a:r>
            <a:r>
              <a:rPr lang="en-US" dirty="0">
                <a:effectLst/>
                <a:latin typeface="Aeonik" panose="020B0503030300000000" pitchFamily="34" charset="0"/>
              </a:rPr>
              <a:t> </a:t>
            </a:r>
            <a:r>
              <a:rPr lang="en-US" dirty="0" err="1">
                <a:effectLst/>
                <a:latin typeface="Aeonik" panose="020B0503030300000000" pitchFamily="34" charset="0"/>
              </a:rPr>
              <a:t>orpore</a:t>
            </a:r>
            <a:endParaRPr lang="en-US" dirty="0">
              <a:effectLst/>
              <a:latin typeface="Aeonik" panose="020B0503030300000000" pitchFamily="34" charset="0"/>
            </a:endParaRPr>
          </a:p>
        </p:txBody>
      </p:sp>
      <p:sp>
        <p:nvSpPr>
          <p:cNvPr id="13" name="Text Placeholder 11">
            <a:extLst>
              <a:ext uri="{FF2B5EF4-FFF2-40B4-BE49-F238E27FC236}">
                <a16:creationId xmlns:a16="http://schemas.microsoft.com/office/drawing/2014/main" id="{226C28E0-EB5F-17D3-88AC-956E3CA54CB8}"/>
              </a:ext>
            </a:extLst>
          </p:cNvPr>
          <p:cNvSpPr>
            <a:spLocks noGrp="1"/>
          </p:cNvSpPr>
          <p:nvPr>
            <p:ph type="body" sz="quarter" idx="11" hasCustomPrompt="1"/>
          </p:nvPr>
        </p:nvSpPr>
        <p:spPr>
          <a:xfrm>
            <a:off x="858983" y="4650510"/>
            <a:ext cx="6049963" cy="720437"/>
          </a:xfrm>
        </p:spPr>
        <p:txBody>
          <a:bodyPr>
            <a:noAutofit/>
          </a:bodyPr>
          <a:lstStyle>
            <a:lvl1pPr marL="0" indent="0" algn="l">
              <a:lnSpc>
                <a:spcPct val="50000"/>
              </a:lnSpc>
              <a:buNone/>
              <a:defRPr sz="1700" b="1" i="0">
                <a:solidFill>
                  <a:srgbClr val="003D4D"/>
                </a:solidFill>
                <a:latin typeface="Aeonik" panose="020B0503030300000000" pitchFamily="34" charset="0"/>
              </a:defRPr>
            </a:lvl1pPr>
            <a:lvl2pPr marL="457200" indent="0" algn="l">
              <a:buNone/>
              <a:defRPr>
                <a:solidFill>
                  <a:schemeClr val="bg1"/>
                </a:solidFill>
              </a:defRPr>
            </a:lvl2pPr>
            <a:lvl3pPr marL="914400" indent="0" algn="l">
              <a:buNone/>
              <a:defRPr>
                <a:solidFill>
                  <a:schemeClr val="bg1"/>
                </a:solidFill>
              </a:defRPr>
            </a:lvl3pPr>
            <a:lvl4pPr marL="1371600" indent="0" algn="l">
              <a:buNone/>
              <a:defRPr>
                <a:solidFill>
                  <a:schemeClr val="bg1"/>
                </a:solidFill>
              </a:defRPr>
            </a:lvl4pPr>
            <a:lvl5pPr marL="1828800" indent="0" algn="l">
              <a:buNone/>
              <a:defRPr>
                <a:solidFill>
                  <a:schemeClr val="bg1"/>
                </a:solidFill>
              </a:defRPr>
            </a:lvl5pPr>
          </a:lstStyle>
          <a:p>
            <a:pPr lvl="0"/>
            <a:r>
              <a:rPr lang="en-US" dirty="0"/>
              <a:t>-Name Here</a:t>
            </a:r>
          </a:p>
        </p:txBody>
      </p:sp>
      <p:sp>
        <p:nvSpPr>
          <p:cNvPr id="15" name="Picture Placeholder 14">
            <a:extLst>
              <a:ext uri="{FF2B5EF4-FFF2-40B4-BE49-F238E27FC236}">
                <a16:creationId xmlns:a16="http://schemas.microsoft.com/office/drawing/2014/main" id="{7BFB8DFC-69A4-3414-3B28-5CDFE83E3FAE}"/>
              </a:ext>
            </a:extLst>
          </p:cNvPr>
          <p:cNvSpPr>
            <a:spLocks noGrp="1"/>
          </p:cNvSpPr>
          <p:nvPr>
            <p:ph type="pic" sz="quarter" idx="12" hasCustomPrompt="1"/>
          </p:nvPr>
        </p:nvSpPr>
        <p:spPr>
          <a:xfrm>
            <a:off x="7379855" y="0"/>
            <a:ext cx="4812144" cy="6858000"/>
          </a:xfrm>
        </p:spPr>
        <p:txBody>
          <a:bodyPr anchor="ctr"/>
          <a:lstStyle>
            <a:lvl1pPr marL="0" indent="0" algn="ctr">
              <a:buNone/>
              <a:defRPr>
                <a:solidFill>
                  <a:srgbClr val="003D4D"/>
                </a:solidFill>
              </a:defRPr>
            </a:lvl1pPr>
          </a:lstStyle>
          <a:p>
            <a:r>
              <a:rPr lang="en-US" dirty="0"/>
              <a:t>PHOTO</a:t>
            </a:r>
          </a:p>
        </p:txBody>
      </p:sp>
    </p:spTree>
    <p:extLst>
      <p:ext uri="{BB962C8B-B14F-4D97-AF65-F5344CB8AC3E}">
        <p14:creationId xmlns:p14="http://schemas.microsoft.com/office/powerpoint/2010/main" val="2465402902"/>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4CA49A-25A6-EEAD-D63D-499EBEE913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489417-B476-B2A1-7A25-B0DACA3918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82F6D7-C315-4DD3-52BE-25D2594D79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F8ABF7-22EA-463E-B6AF-F7F1DE364F59}" type="datetimeFigureOut">
              <a:rPr lang="en-US" smtClean="0"/>
              <a:t>3/21/2025</a:t>
            </a:fld>
            <a:endParaRPr lang="en-US"/>
          </a:p>
        </p:txBody>
      </p:sp>
      <p:sp>
        <p:nvSpPr>
          <p:cNvPr id="5" name="Footer Placeholder 4">
            <a:extLst>
              <a:ext uri="{FF2B5EF4-FFF2-40B4-BE49-F238E27FC236}">
                <a16:creationId xmlns:a16="http://schemas.microsoft.com/office/drawing/2014/main" id="{4281B66C-0081-65A6-1DBE-9808841D21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276E313-60B7-9EFB-DA39-AA28337942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EA2AB5-D906-4561-BAB0-B99B5CF6924B}" type="slidenum">
              <a:rPr lang="en-US" smtClean="0"/>
              <a:t>‹#›</a:t>
            </a:fld>
            <a:endParaRPr lang="en-US"/>
          </a:p>
        </p:txBody>
      </p:sp>
    </p:spTree>
    <p:extLst>
      <p:ext uri="{BB962C8B-B14F-4D97-AF65-F5344CB8AC3E}">
        <p14:creationId xmlns:p14="http://schemas.microsoft.com/office/powerpoint/2010/main" val="1477886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6" r:id="rId14"/>
    <p:sldLayoutId id="214748366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7.png"/><Relationship Id="rId5" Type="http://schemas.openxmlformats.org/officeDocument/2006/relationships/image" Target="../media/image1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956C45A7-29B0-36E6-0642-AB7D51746005}"/>
              </a:ext>
            </a:extLst>
          </p:cNvPr>
          <p:cNvSpPr>
            <a:spLocks noGrp="1"/>
          </p:cNvSpPr>
          <p:nvPr>
            <p:ph type="body" sz="quarter" idx="10"/>
          </p:nvPr>
        </p:nvSpPr>
        <p:spPr>
          <a:xfrm>
            <a:off x="271718" y="2549826"/>
            <a:ext cx="10989840" cy="1758347"/>
          </a:xfrm>
        </p:spPr>
        <p:txBody>
          <a:bodyPr>
            <a:normAutofit fontScale="77500" lnSpcReduction="20000"/>
          </a:bodyPr>
          <a:lstStyle/>
          <a:p>
            <a:r>
              <a:rPr lang="en-US" sz="5700" dirty="0"/>
              <a:t>Commerce Lexington </a:t>
            </a:r>
            <a:br>
              <a:rPr lang="en-US" sz="5700" dirty="0"/>
            </a:br>
            <a:r>
              <a:rPr lang="en-US" sz="5700" dirty="0"/>
              <a:t>Economic Development</a:t>
            </a:r>
          </a:p>
          <a:p>
            <a:endParaRPr lang="en-US" sz="1800" dirty="0"/>
          </a:p>
          <a:p>
            <a:r>
              <a:rPr lang="en-US" sz="5200" dirty="0">
                <a:solidFill>
                  <a:schemeClr val="bg1"/>
                </a:solidFill>
              </a:rPr>
              <a:t>2025 Advertising &amp; Marketing Campaign</a:t>
            </a:r>
          </a:p>
        </p:txBody>
      </p:sp>
    </p:spTree>
    <p:extLst>
      <p:ext uri="{BB962C8B-B14F-4D97-AF65-F5344CB8AC3E}">
        <p14:creationId xmlns:p14="http://schemas.microsoft.com/office/powerpoint/2010/main" val="2957845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1273D68-D7B4-24EF-9953-97E5068935C4}"/>
              </a:ext>
            </a:extLst>
          </p:cNvPr>
          <p:cNvSpPr>
            <a:spLocks noGrp="1"/>
          </p:cNvSpPr>
          <p:nvPr>
            <p:ph type="body" sz="quarter" idx="10"/>
          </p:nvPr>
        </p:nvSpPr>
        <p:spPr>
          <a:xfrm>
            <a:off x="8154456" y="1931819"/>
            <a:ext cx="3610098" cy="367901"/>
          </a:xfrm>
        </p:spPr>
        <p:txBody>
          <a:bodyPr/>
          <a:lstStyle/>
          <a:p>
            <a:r>
              <a:rPr lang="en-US" sz="2800" dirty="0"/>
              <a:t>Objective</a:t>
            </a:r>
          </a:p>
        </p:txBody>
      </p:sp>
      <p:sp>
        <p:nvSpPr>
          <p:cNvPr id="9" name="Text Placeholder 8">
            <a:extLst>
              <a:ext uri="{FF2B5EF4-FFF2-40B4-BE49-F238E27FC236}">
                <a16:creationId xmlns:a16="http://schemas.microsoft.com/office/drawing/2014/main" id="{D41F6BA9-8CFB-51BA-9252-8CDAB7BEF3FE}"/>
              </a:ext>
            </a:extLst>
          </p:cNvPr>
          <p:cNvSpPr>
            <a:spLocks noGrp="1"/>
          </p:cNvSpPr>
          <p:nvPr>
            <p:ph type="body" sz="quarter" idx="12"/>
          </p:nvPr>
        </p:nvSpPr>
        <p:spPr>
          <a:xfrm>
            <a:off x="8154456" y="2468223"/>
            <a:ext cx="3610098" cy="577484"/>
          </a:xfrm>
        </p:spPr>
        <p:txBody>
          <a:bodyPr/>
          <a:lstStyle/>
          <a:p>
            <a:r>
              <a:rPr lang="en-US" dirty="0"/>
              <a:t>Shift perception of Greater Lexington</a:t>
            </a:r>
          </a:p>
        </p:txBody>
      </p:sp>
      <p:sp>
        <p:nvSpPr>
          <p:cNvPr id="10" name="Text Placeholder 9">
            <a:extLst>
              <a:ext uri="{FF2B5EF4-FFF2-40B4-BE49-F238E27FC236}">
                <a16:creationId xmlns:a16="http://schemas.microsoft.com/office/drawing/2014/main" id="{108261A4-F167-D1A3-E3E5-F7DE5E54D0B0}"/>
              </a:ext>
            </a:extLst>
          </p:cNvPr>
          <p:cNvSpPr>
            <a:spLocks noGrp="1"/>
          </p:cNvSpPr>
          <p:nvPr>
            <p:ph type="body" sz="quarter" idx="13"/>
          </p:nvPr>
        </p:nvSpPr>
        <p:spPr>
          <a:xfrm>
            <a:off x="8154456" y="3260622"/>
            <a:ext cx="3610098" cy="367901"/>
          </a:xfrm>
        </p:spPr>
        <p:txBody>
          <a:bodyPr/>
          <a:lstStyle/>
          <a:p>
            <a:r>
              <a:rPr lang="en-US" sz="2800" dirty="0"/>
              <a:t>Key Focus</a:t>
            </a:r>
          </a:p>
        </p:txBody>
      </p:sp>
      <p:sp>
        <p:nvSpPr>
          <p:cNvPr id="11" name="Text Placeholder 10">
            <a:extLst>
              <a:ext uri="{FF2B5EF4-FFF2-40B4-BE49-F238E27FC236}">
                <a16:creationId xmlns:a16="http://schemas.microsoft.com/office/drawing/2014/main" id="{A8A810A3-D91B-EA41-179E-77E44DA585E9}"/>
              </a:ext>
            </a:extLst>
          </p:cNvPr>
          <p:cNvSpPr>
            <a:spLocks noGrp="1"/>
          </p:cNvSpPr>
          <p:nvPr>
            <p:ph type="body" sz="quarter" idx="14"/>
          </p:nvPr>
        </p:nvSpPr>
        <p:spPr>
          <a:xfrm>
            <a:off x="8154456" y="4339828"/>
            <a:ext cx="3610098" cy="367901"/>
          </a:xfrm>
        </p:spPr>
        <p:txBody>
          <a:bodyPr/>
          <a:lstStyle/>
          <a:p>
            <a:r>
              <a:rPr lang="en-US" sz="2800" dirty="0"/>
              <a:t>Target</a:t>
            </a:r>
          </a:p>
        </p:txBody>
      </p:sp>
      <p:sp>
        <p:nvSpPr>
          <p:cNvPr id="12" name="Text Placeholder 11">
            <a:extLst>
              <a:ext uri="{FF2B5EF4-FFF2-40B4-BE49-F238E27FC236}">
                <a16:creationId xmlns:a16="http://schemas.microsoft.com/office/drawing/2014/main" id="{401850F6-D9E2-E699-B841-166975A676D1}"/>
              </a:ext>
            </a:extLst>
          </p:cNvPr>
          <p:cNvSpPr>
            <a:spLocks noGrp="1"/>
          </p:cNvSpPr>
          <p:nvPr>
            <p:ph type="body" sz="quarter" idx="15"/>
          </p:nvPr>
        </p:nvSpPr>
        <p:spPr>
          <a:xfrm>
            <a:off x="8154456" y="3808177"/>
            <a:ext cx="3610098" cy="589868"/>
          </a:xfrm>
        </p:spPr>
        <p:txBody>
          <a:bodyPr/>
          <a:lstStyle/>
          <a:p>
            <a:pPr>
              <a:lnSpc>
                <a:spcPct val="60000"/>
              </a:lnSpc>
            </a:pPr>
            <a:r>
              <a:rPr lang="en-US" dirty="0"/>
              <a:t>Awareness of unique advantages</a:t>
            </a:r>
          </a:p>
        </p:txBody>
      </p:sp>
      <p:sp>
        <p:nvSpPr>
          <p:cNvPr id="13" name="Text Placeholder 12">
            <a:extLst>
              <a:ext uri="{FF2B5EF4-FFF2-40B4-BE49-F238E27FC236}">
                <a16:creationId xmlns:a16="http://schemas.microsoft.com/office/drawing/2014/main" id="{C3CBD7C0-F49F-3492-159C-3C0A2BAEC054}"/>
              </a:ext>
            </a:extLst>
          </p:cNvPr>
          <p:cNvSpPr>
            <a:spLocks noGrp="1"/>
          </p:cNvSpPr>
          <p:nvPr>
            <p:ph type="body" sz="quarter" idx="16"/>
          </p:nvPr>
        </p:nvSpPr>
        <p:spPr>
          <a:xfrm>
            <a:off x="8154456" y="4838509"/>
            <a:ext cx="3610098" cy="801741"/>
          </a:xfrm>
        </p:spPr>
        <p:txBody>
          <a:bodyPr/>
          <a:lstStyle/>
          <a:p>
            <a:pPr>
              <a:lnSpc>
                <a:spcPct val="60000"/>
              </a:lnSpc>
            </a:pPr>
            <a:r>
              <a:rPr lang="en-US" dirty="0"/>
              <a:t>Businesses to start, stay, and</a:t>
            </a:r>
            <a:br>
              <a:rPr lang="en-US" dirty="0"/>
            </a:br>
            <a:r>
              <a:rPr lang="en-US" dirty="0"/>
              <a:t> expand in the region</a:t>
            </a:r>
          </a:p>
        </p:txBody>
      </p:sp>
      <p:sp>
        <p:nvSpPr>
          <p:cNvPr id="2" name="Text Placeholder 7">
            <a:extLst>
              <a:ext uri="{FF2B5EF4-FFF2-40B4-BE49-F238E27FC236}">
                <a16:creationId xmlns:a16="http://schemas.microsoft.com/office/drawing/2014/main" id="{1E230CD3-F56B-4273-41CF-B74234471364}"/>
              </a:ext>
            </a:extLst>
          </p:cNvPr>
          <p:cNvSpPr txBox="1">
            <a:spLocks/>
          </p:cNvSpPr>
          <p:nvPr/>
        </p:nvSpPr>
        <p:spPr>
          <a:xfrm>
            <a:off x="7908077" y="804093"/>
            <a:ext cx="4632267" cy="36790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000" b="1" i="0" kern="1200">
                <a:solidFill>
                  <a:schemeClr val="bg1"/>
                </a:solidFill>
                <a:latin typeface="Libre Franklin SemiBold"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800" dirty="0">
                <a:solidFill>
                  <a:srgbClr val="EEFF19"/>
                </a:solidFill>
              </a:rPr>
              <a:t>Economic Development Campaign Overview</a:t>
            </a:r>
          </a:p>
        </p:txBody>
      </p:sp>
    </p:spTree>
    <p:extLst>
      <p:ext uri="{BB962C8B-B14F-4D97-AF65-F5344CB8AC3E}">
        <p14:creationId xmlns:p14="http://schemas.microsoft.com/office/powerpoint/2010/main" val="4256006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F9024-4463-3B7A-F65F-6EA1FE50526B}"/>
            </a:ext>
          </a:extLst>
        </p:cNvPr>
        <p:cNvGrpSpPr/>
        <p:nvPr/>
      </p:nvGrpSpPr>
      <p:grpSpPr>
        <a:xfrm>
          <a:off x="0" y="0"/>
          <a:ext cx="0" cy="0"/>
          <a:chOff x="0" y="0"/>
          <a:chExt cx="0" cy="0"/>
        </a:xfrm>
      </p:grpSpPr>
      <p:sp>
        <p:nvSpPr>
          <p:cNvPr id="4" name="Text Placeholder 7">
            <a:extLst>
              <a:ext uri="{FF2B5EF4-FFF2-40B4-BE49-F238E27FC236}">
                <a16:creationId xmlns:a16="http://schemas.microsoft.com/office/drawing/2014/main" id="{D77E72F1-B49B-5F8B-6F35-82ECD7462E55}"/>
              </a:ext>
            </a:extLst>
          </p:cNvPr>
          <p:cNvSpPr txBox="1">
            <a:spLocks/>
          </p:cNvSpPr>
          <p:nvPr/>
        </p:nvSpPr>
        <p:spPr>
          <a:xfrm>
            <a:off x="631998" y="1006575"/>
            <a:ext cx="7317857" cy="811339"/>
          </a:xfrm>
          <a:prstGeom prst="rect">
            <a:avLst/>
          </a:prstGeom>
        </p:spPr>
        <p:txBody>
          <a:bodyPr vert="horz" lIns="91440" tIns="45720" rIns="91440" bIns="45720" rtlCol="0" anchor="t">
            <a:noAutofit/>
          </a:bodyPr>
          <a:lstStyle>
            <a:lvl1pPr marL="0" indent="0" algn="l" defTabSz="914400" rtl="0" eaLnBrk="1" latinLnBrk="0" hangingPunct="1">
              <a:lnSpc>
                <a:spcPct val="70000"/>
              </a:lnSpc>
              <a:spcBef>
                <a:spcPts val="1000"/>
              </a:spcBef>
              <a:buFont typeface="Arial" panose="020B0604020202020204" pitchFamily="34" charset="0"/>
              <a:buNone/>
              <a:defRPr sz="6200" b="0" i="0" kern="1200">
                <a:solidFill>
                  <a:srgbClr val="EDFF1A"/>
                </a:solidFill>
                <a:latin typeface="Miller Bann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223566"/>
                </a:solidFill>
                <a:latin typeface="Libre Franklin" pitchFamily="2" charset="0"/>
              </a:rPr>
              <a:t>Target Audience</a:t>
            </a:r>
          </a:p>
        </p:txBody>
      </p:sp>
      <p:pic>
        <p:nvPicPr>
          <p:cNvPr id="6" name="Picture 5" descr="A group of people standing together&#10;&#10;AI-generated content may be incorrect.">
            <a:extLst>
              <a:ext uri="{FF2B5EF4-FFF2-40B4-BE49-F238E27FC236}">
                <a16:creationId xmlns:a16="http://schemas.microsoft.com/office/drawing/2014/main" id="{5416316C-AF58-BB0D-5D81-8C51D9FA6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126" y="1918844"/>
            <a:ext cx="3163830" cy="1837948"/>
          </a:xfrm>
          <a:prstGeom prst="rect">
            <a:avLst/>
          </a:prstGeom>
        </p:spPr>
      </p:pic>
      <p:pic>
        <p:nvPicPr>
          <p:cNvPr id="8" name="Picture 7" descr="A group of people sitting at a table&#10;&#10;AI-generated content may be incorrect.">
            <a:extLst>
              <a:ext uri="{FF2B5EF4-FFF2-40B4-BE49-F238E27FC236}">
                <a16:creationId xmlns:a16="http://schemas.microsoft.com/office/drawing/2014/main" id="{F8BD0719-AE92-8F5A-EDEF-E3046209D7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1311" y="1918844"/>
            <a:ext cx="3163830" cy="1837948"/>
          </a:xfrm>
          <a:prstGeom prst="rect">
            <a:avLst/>
          </a:prstGeom>
        </p:spPr>
      </p:pic>
      <p:pic>
        <p:nvPicPr>
          <p:cNvPr id="11" name="Picture 10" descr="A back of a person looking at a bulletin board&#10;&#10;AI-generated content may be incorrect.">
            <a:extLst>
              <a:ext uri="{FF2B5EF4-FFF2-40B4-BE49-F238E27FC236}">
                <a16:creationId xmlns:a16="http://schemas.microsoft.com/office/drawing/2014/main" id="{A603387E-C061-C367-2944-AC076C89DD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2126" y="3812505"/>
            <a:ext cx="3163830" cy="1837948"/>
          </a:xfrm>
          <a:prstGeom prst="rect">
            <a:avLst/>
          </a:prstGeom>
        </p:spPr>
      </p:pic>
      <p:pic>
        <p:nvPicPr>
          <p:cNvPr id="16" name="Picture 15">
            <a:extLst>
              <a:ext uri="{FF2B5EF4-FFF2-40B4-BE49-F238E27FC236}">
                <a16:creationId xmlns:a16="http://schemas.microsoft.com/office/drawing/2014/main" id="{4DE93B14-4E2C-2A72-8EF7-0B9132E1E30B}"/>
              </a:ext>
            </a:extLst>
          </p:cNvPr>
          <p:cNvPicPr>
            <a:picLocks noChangeAspect="1"/>
          </p:cNvPicPr>
          <p:nvPr/>
        </p:nvPicPr>
        <p:blipFill>
          <a:blip r:embed="rId6"/>
          <a:stretch>
            <a:fillRect/>
          </a:stretch>
        </p:blipFill>
        <p:spPr>
          <a:xfrm>
            <a:off x="631998" y="5851425"/>
            <a:ext cx="1836780" cy="811339"/>
          </a:xfrm>
          <a:prstGeom prst="rect">
            <a:avLst/>
          </a:prstGeom>
        </p:spPr>
      </p:pic>
      <p:pic>
        <p:nvPicPr>
          <p:cNvPr id="3" name="Picture 2" descr="A group of people in a large room&#10;&#10;AI-generated content may be incorrect.">
            <a:extLst>
              <a:ext uri="{FF2B5EF4-FFF2-40B4-BE49-F238E27FC236}">
                <a16:creationId xmlns:a16="http://schemas.microsoft.com/office/drawing/2014/main" id="{7B5AA507-5148-A371-44FA-132E0F2DD5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01311" y="3812505"/>
            <a:ext cx="3163830" cy="1837948"/>
          </a:xfrm>
          <a:prstGeom prst="rect">
            <a:avLst/>
          </a:prstGeom>
        </p:spPr>
      </p:pic>
    </p:spTree>
    <p:extLst>
      <p:ext uri="{BB962C8B-B14F-4D97-AF65-F5344CB8AC3E}">
        <p14:creationId xmlns:p14="http://schemas.microsoft.com/office/powerpoint/2010/main" val="2383676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F26F28-94E8-FAEC-12F3-7FFE2D4EB5FA}"/>
              </a:ext>
            </a:extLst>
          </p:cNvPr>
          <p:cNvSpPr txBox="1">
            <a:spLocks/>
          </p:cNvSpPr>
          <p:nvPr/>
        </p:nvSpPr>
        <p:spPr>
          <a:xfrm>
            <a:off x="535517" y="1434527"/>
            <a:ext cx="7261823" cy="43973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rgbClr val="223566"/>
                </a:solidFill>
                <a:latin typeface="Libre Franklin"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4D"/>
                </a:solidFill>
                <a:latin typeface="Aeonik" panose="020B0503030300000000"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4D"/>
                </a:solidFill>
                <a:latin typeface="Aeonik" panose="020B0503030300000000"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4D"/>
                </a:solidFill>
                <a:latin typeface="Aeonik" panose="020B0503030300000000"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4D"/>
                </a:solidFill>
                <a:latin typeface="Aeonik" panose="020B05030303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6200" dirty="0">
                <a:solidFill>
                  <a:srgbClr val="4764AF"/>
                </a:solidFill>
              </a:rPr>
              <a:t>Targeted</a:t>
            </a:r>
            <a:r>
              <a:rPr kumimoji="0" lang="en-US" sz="6200" b="0" i="0" u="none" strike="noStrike" kern="1200" cap="none" spc="0" normalizeH="0" baseline="0" noProof="0" dirty="0">
                <a:ln>
                  <a:noFill/>
                </a:ln>
                <a:solidFill>
                  <a:srgbClr val="4764AF"/>
                </a:solidFill>
                <a:effectLst/>
                <a:uLnTx/>
                <a:uFillTx/>
                <a:latin typeface="Libre Franklin" pitchFamily="2" charset="77"/>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200" b="0" i="0" u="none" strike="noStrike" kern="1200" cap="none" spc="0" normalizeH="0" baseline="0" noProof="0" dirty="0">
                <a:ln>
                  <a:noFill/>
                </a:ln>
                <a:solidFill>
                  <a:srgbClr val="4764AF"/>
                </a:solidFill>
                <a:effectLst/>
                <a:uLnTx/>
                <a:uFillTx/>
                <a:latin typeface="Libre Franklin" pitchFamily="2" charset="77"/>
                <a:ea typeface="+mn-ea"/>
                <a:cs typeface="+mn-cs"/>
              </a:rPr>
              <a:t>Sectors</a:t>
            </a:r>
            <a:endParaRPr kumimoji="0" lang="en-US" sz="6200" b="0" i="0" u="none" strike="noStrike" kern="1200" cap="none" spc="0" normalizeH="0" baseline="0" noProof="0" dirty="0">
              <a:ln>
                <a:noFill/>
              </a:ln>
              <a:solidFill>
                <a:srgbClr val="223566"/>
              </a:solidFill>
              <a:effectLst/>
              <a:uLnTx/>
              <a:uFillTx/>
              <a:latin typeface="Libre Franklin" pitchFamily="2" charset="77"/>
              <a:ea typeface="+mn-ea"/>
              <a:cs typeface="+mn-cs"/>
            </a:endParaRPr>
          </a:p>
        </p:txBody>
      </p:sp>
      <p:pic>
        <p:nvPicPr>
          <p:cNvPr id="6" name="Picture 5" descr="A person wearing a headset and a headset&#10;&#10;AI-generated content may be incorrect.">
            <a:extLst>
              <a:ext uri="{FF2B5EF4-FFF2-40B4-BE49-F238E27FC236}">
                <a16:creationId xmlns:a16="http://schemas.microsoft.com/office/drawing/2014/main" id="{4CC2F267-1F62-154C-C6F2-05CF5471D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2653" y="2796672"/>
            <a:ext cx="3163830" cy="1837948"/>
          </a:xfrm>
          <a:prstGeom prst="rect">
            <a:avLst/>
          </a:prstGeom>
        </p:spPr>
      </p:pic>
      <p:pic>
        <p:nvPicPr>
          <p:cNvPr id="8" name="Picture 7" descr="A person holding a tablet and a plant&#10;&#10;AI-generated content may be incorrect.">
            <a:extLst>
              <a:ext uri="{FF2B5EF4-FFF2-40B4-BE49-F238E27FC236}">
                <a16:creationId xmlns:a16="http://schemas.microsoft.com/office/drawing/2014/main" id="{9C4F726B-AA48-B7E7-C072-33FA4BB05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5201" y="2796672"/>
            <a:ext cx="3163830" cy="1837948"/>
          </a:xfrm>
          <a:prstGeom prst="rect">
            <a:avLst/>
          </a:prstGeom>
        </p:spPr>
      </p:pic>
      <p:pic>
        <p:nvPicPr>
          <p:cNvPr id="11" name="Picture 10" descr="A person working on a computer&#10;&#10;AI-generated content may be incorrect.">
            <a:extLst>
              <a:ext uri="{FF2B5EF4-FFF2-40B4-BE49-F238E27FC236}">
                <a16:creationId xmlns:a16="http://schemas.microsoft.com/office/drawing/2014/main" id="{1240926D-F8F8-66B7-F262-51E5C924B1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5201" y="913897"/>
            <a:ext cx="3163830" cy="1837948"/>
          </a:xfrm>
          <a:prstGeom prst="rect">
            <a:avLst/>
          </a:prstGeom>
        </p:spPr>
      </p:pic>
      <p:pic>
        <p:nvPicPr>
          <p:cNvPr id="15" name="Picture 14" descr="A person holding a test tube&#10;&#10;AI-generated content may be incorrect.">
            <a:extLst>
              <a:ext uri="{FF2B5EF4-FFF2-40B4-BE49-F238E27FC236}">
                <a16:creationId xmlns:a16="http://schemas.microsoft.com/office/drawing/2014/main" id="{6E9C0C9B-27AD-15E9-4C8E-44AB99E6BA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92653" y="913897"/>
            <a:ext cx="3163830" cy="1837948"/>
          </a:xfrm>
          <a:prstGeom prst="rect">
            <a:avLst/>
          </a:prstGeom>
        </p:spPr>
      </p:pic>
      <p:pic>
        <p:nvPicPr>
          <p:cNvPr id="19" name="Picture 18" descr="A line of beverage bottles&#10;&#10;AI-generated content may be incorrect.">
            <a:extLst>
              <a:ext uri="{FF2B5EF4-FFF2-40B4-BE49-F238E27FC236}">
                <a16:creationId xmlns:a16="http://schemas.microsoft.com/office/drawing/2014/main" id="{2AFECFCE-77FD-922C-136B-22A9B99371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055" y="2796672"/>
            <a:ext cx="3163830" cy="1837948"/>
          </a:xfrm>
          <a:prstGeom prst="rect">
            <a:avLst/>
          </a:prstGeom>
        </p:spPr>
      </p:pic>
      <p:pic>
        <p:nvPicPr>
          <p:cNvPr id="22" name="Picture 21" descr="A person in a hard hat pushing a cart with boxes&#10;&#10;AI-generated content may be incorrect.">
            <a:extLst>
              <a:ext uri="{FF2B5EF4-FFF2-40B4-BE49-F238E27FC236}">
                <a16:creationId xmlns:a16="http://schemas.microsoft.com/office/drawing/2014/main" id="{4E0F3FCB-CA4E-5D88-364A-B4FEDE8B77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36055" y="4679447"/>
            <a:ext cx="3163830" cy="1837948"/>
          </a:xfrm>
          <a:prstGeom prst="rect">
            <a:avLst/>
          </a:prstGeom>
        </p:spPr>
      </p:pic>
      <p:pic>
        <p:nvPicPr>
          <p:cNvPr id="24" name="Picture 23" descr="A group of people around a table&#10;&#10;AI-generated content may be incorrect.">
            <a:extLst>
              <a:ext uri="{FF2B5EF4-FFF2-40B4-BE49-F238E27FC236}">
                <a16:creationId xmlns:a16="http://schemas.microsoft.com/office/drawing/2014/main" id="{F8F76CE3-21D6-9B6A-3D2E-479B8696B9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5201" y="4679447"/>
            <a:ext cx="3163830" cy="1837948"/>
          </a:xfrm>
          <a:prstGeom prst="rect">
            <a:avLst/>
          </a:prstGeom>
        </p:spPr>
      </p:pic>
      <p:pic>
        <p:nvPicPr>
          <p:cNvPr id="26" name="Picture 25" descr="A group of medical devices&#10;&#10;AI-generated content may be incorrect.">
            <a:extLst>
              <a:ext uri="{FF2B5EF4-FFF2-40B4-BE49-F238E27FC236}">
                <a16:creationId xmlns:a16="http://schemas.microsoft.com/office/drawing/2014/main" id="{2381B21C-9E6C-20D4-3C7C-4F9FE66789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92653" y="4679447"/>
            <a:ext cx="3163830" cy="1837948"/>
          </a:xfrm>
          <a:prstGeom prst="rect">
            <a:avLst/>
          </a:prstGeom>
        </p:spPr>
      </p:pic>
    </p:spTree>
    <p:extLst>
      <p:ext uri="{BB962C8B-B14F-4D97-AF65-F5344CB8AC3E}">
        <p14:creationId xmlns:p14="http://schemas.microsoft.com/office/powerpoint/2010/main" val="20549968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D81F1-F937-1295-F5C2-44248A7880B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293AB2C-58A1-D7FA-58CA-EEB0430267E5}"/>
              </a:ext>
            </a:extLst>
          </p:cNvPr>
          <p:cNvSpPr txBox="1"/>
          <p:nvPr/>
        </p:nvSpPr>
        <p:spPr>
          <a:xfrm>
            <a:off x="712871" y="801923"/>
            <a:ext cx="6093994" cy="2000548"/>
          </a:xfrm>
          <a:prstGeom prst="rect">
            <a:avLst/>
          </a:prstGeom>
          <a:noFill/>
        </p:spPr>
        <p:txBody>
          <a:bodyPr wrap="square">
            <a:spAutoFit/>
          </a:bodyPr>
          <a:lstStyle/>
          <a:p>
            <a:r>
              <a:rPr lang="en-US" sz="6200" dirty="0">
                <a:solidFill>
                  <a:srgbClr val="223566"/>
                </a:solidFill>
                <a:latin typeface="Libre Franklin SemiBold" pitchFamily="2" charset="0"/>
              </a:rPr>
              <a:t>Campaign Concept</a:t>
            </a:r>
          </a:p>
        </p:txBody>
      </p:sp>
      <p:sp>
        <p:nvSpPr>
          <p:cNvPr id="7" name="TextBox 6">
            <a:extLst>
              <a:ext uri="{FF2B5EF4-FFF2-40B4-BE49-F238E27FC236}">
                <a16:creationId xmlns:a16="http://schemas.microsoft.com/office/drawing/2014/main" id="{D1A13FB9-D6D3-9312-6995-D835A378F360}"/>
              </a:ext>
            </a:extLst>
          </p:cNvPr>
          <p:cNvSpPr txBox="1"/>
          <p:nvPr/>
        </p:nvSpPr>
        <p:spPr>
          <a:xfrm>
            <a:off x="712871" y="3118956"/>
            <a:ext cx="6093994" cy="1200329"/>
          </a:xfrm>
          <a:prstGeom prst="rect">
            <a:avLst/>
          </a:prstGeom>
          <a:noFill/>
        </p:spPr>
        <p:txBody>
          <a:bodyPr wrap="square">
            <a:spAutoFit/>
          </a:bodyPr>
          <a:lstStyle/>
          <a:p>
            <a:pPr algn="l"/>
            <a:r>
              <a:rPr lang="en-US" sz="1800" b="0" i="0" u="none" strike="noStrike" baseline="0" dirty="0">
                <a:solidFill>
                  <a:srgbClr val="223566"/>
                </a:solidFill>
                <a:latin typeface="Libre Franklin" pitchFamily="2" charset="0"/>
              </a:rPr>
              <a:t>In a clean, sophisticated way, we use a ‘testimonial’ to</a:t>
            </a:r>
          </a:p>
          <a:p>
            <a:pPr algn="l"/>
            <a:r>
              <a:rPr lang="en-US" sz="1800" b="0" i="0" u="none" strike="noStrike" baseline="0" dirty="0">
                <a:solidFill>
                  <a:srgbClr val="223566"/>
                </a:solidFill>
                <a:latin typeface="Libre Franklin" pitchFamily="2" charset="0"/>
              </a:rPr>
              <a:t>target various industries—biotech, advanced manufacturing, food and beverage. For whatever you’re looking for, </a:t>
            </a:r>
            <a:r>
              <a:rPr lang="en-US" sz="1800" b="1" i="0" u="none" strike="noStrike" baseline="0" dirty="0">
                <a:solidFill>
                  <a:srgbClr val="223566"/>
                </a:solidFill>
                <a:latin typeface="Libre Franklin" pitchFamily="2" charset="0"/>
              </a:rPr>
              <a:t>there’s no place greater</a:t>
            </a:r>
            <a:r>
              <a:rPr lang="en-US" sz="1800" b="0" i="0" u="none" strike="noStrike" baseline="0" dirty="0">
                <a:solidFill>
                  <a:srgbClr val="223566"/>
                </a:solidFill>
                <a:latin typeface="Libre Franklin" pitchFamily="2" charset="0"/>
              </a:rPr>
              <a:t>.</a:t>
            </a:r>
            <a:endParaRPr lang="en-US" dirty="0">
              <a:solidFill>
                <a:srgbClr val="223566"/>
              </a:solidFill>
              <a:latin typeface="Libre Franklin" pitchFamily="2" charset="0"/>
            </a:endParaRPr>
          </a:p>
        </p:txBody>
      </p:sp>
      <p:sp>
        <p:nvSpPr>
          <p:cNvPr id="9" name="TextBox 8">
            <a:extLst>
              <a:ext uri="{FF2B5EF4-FFF2-40B4-BE49-F238E27FC236}">
                <a16:creationId xmlns:a16="http://schemas.microsoft.com/office/drawing/2014/main" id="{D0CCCE61-CAE3-D6BC-D925-63FE38D7DA66}"/>
              </a:ext>
            </a:extLst>
          </p:cNvPr>
          <p:cNvSpPr txBox="1"/>
          <p:nvPr/>
        </p:nvSpPr>
        <p:spPr>
          <a:xfrm>
            <a:off x="8413081" y="1733962"/>
            <a:ext cx="2692066" cy="2585323"/>
          </a:xfrm>
          <a:prstGeom prst="rect">
            <a:avLst/>
          </a:prstGeom>
          <a:noFill/>
        </p:spPr>
        <p:txBody>
          <a:bodyPr wrap="square">
            <a:spAutoFit/>
          </a:bodyPr>
          <a:lstStyle/>
          <a:p>
            <a:pPr algn="l"/>
            <a:r>
              <a:rPr lang="en-US" sz="5400" b="0" i="0" u="none" strike="noStrike" baseline="0" dirty="0">
                <a:solidFill>
                  <a:srgbClr val="223566"/>
                </a:solidFill>
                <a:latin typeface="MillerText" panose="02000603000000000000" pitchFamily="50" charset="0"/>
              </a:rPr>
              <a:t>There</a:t>
            </a:r>
            <a:r>
              <a:rPr lang="en-US" sz="5400" b="0" i="0" u="none" strike="noStrike" baseline="0" dirty="0">
                <a:solidFill>
                  <a:srgbClr val="223566"/>
                </a:solidFill>
                <a:latin typeface="Aeonik" panose="020B0503030300000000" pitchFamily="34" charset="0"/>
              </a:rPr>
              <a:t>’</a:t>
            </a:r>
            <a:r>
              <a:rPr lang="en-US" sz="5400" b="0" i="0" u="none" strike="noStrike" baseline="0" dirty="0">
                <a:solidFill>
                  <a:srgbClr val="223566"/>
                </a:solidFill>
                <a:latin typeface="MillerText" panose="02000603000000000000" pitchFamily="50" charset="0"/>
              </a:rPr>
              <a:t>s no place </a:t>
            </a:r>
            <a:r>
              <a:rPr lang="en-US" sz="5400" b="0" i="1" u="none" strike="noStrike" baseline="0" dirty="0">
                <a:solidFill>
                  <a:srgbClr val="223566"/>
                </a:solidFill>
                <a:latin typeface="MillerText" panose="02000603000000000000" pitchFamily="50" charset="0"/>
              </a:rPr>
              <a:t>greater.</a:t>
            </a:r>
            <a:endParaRPr lang="en-US" sz="5400" i="1" dirty="0">
              <a:solidFill>
                <a:srgbClr val="223566"/>
              </a:solidFill>
              <a:latin typeface="MillerText" panose="02000603000000000000" pitchFamily="50" charset="0"/>
            </a:endParaRPr>
          </a:p>
        </p:txBody>
      </p:sp>
      <p:pic>
        <p:nvPicPr>
          <p:cNvPr id="10" name="Picture 9" descr="A blue text on a black background&#10;&#10;AI-generated content may be incorrect.">
            <a:extLst>
              <a:ext uri="{FF2B5EF4-FFF2-40B4-BE49-F238E27FC236}">
                <a16:creationId xmlns:a16="http://schemas.microsoft.com/office/drawing/2014/main" id="{52FB301E-D731-1C8F-F5AD-79A2704FA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3081" y="4430105"/>
            <a:ext cx="2692066" cy="1966096"/>
          </a:xfrm>
          <a:prstGeom prst="rect">
            <a:avLst/>
          </a:prstGeom>
        </p:spPr>
      </p:pic>
      <p:pic>
        <p:nvPicPr>
          <p:cNvPr id="3" name="Picture 2">
            <a:extLst>
              <a:ext uri="{FF2B5EF4-FFF2-40B4-BE49-F238E27FC236}">
                <a16:creationId xmlns:a16="http://schemas.microsoft.com/office/drawing/2014/main" id="{ABECA6A7-E9D6-5319-1F50-4C3E6DCC9D14}"/>
              </a:ext>
            </a:extLst>
          </p:cNvPr>
          <p:cNvPicPr>
            <a:picLocks noChangeAspect="1"/>
          </p:cNvPicPr>
          <p:nvPr/>
        </p:nvPicPr>
        <p:blipFill>
          <a:blip r:embed="rId4"/>
          <a:stretch>
            <a:fillRect/>
          </a:stretch>
        </p:blipFill>
        <p:spPr>
          <a:xfrm>
            <a:off x="631998" y="5851425"/>
            <a:ext cx="1836780" cy="811339"/>
          </a:xfrm>
          <a:prstGeom prst="rect">
            <a:avLst/>
          </a:prstGeom>
        </p:spPr>
      </p:pic>
    </p:spTree>
    <p:extLst>
      <p:ext uri="{BB962C8B-B14F-4D97-AF65-F5344CB8AC3E}">
        <p14:creationId xmlns:p14="http://schemas.microsoft.com/office/powerpoint/2010/main" val="363002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F31D-8B2F-6400-84CC-B192B9B8B3A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680A32-5E36-64CF-30EB-D42D4E576BC8}"/>
              </a:ext>
            </a:extLst>
          </p:cNvPr>
          <p:cNvSpPr txBox="1"/>
          <p:nvPr/>
        </p:nvSpPr>
        <p:spPr>
          <a:xfrm>
            <a:off x="712871" y="801923"/>
            <a:ext cx="4055072" cy="2000548"/>
          </a:xfrm>
          <a:prstGeom prst="rect">
            <a:avLst/>
          </a:prstGeom>
          <a:noFill/>
        </p:spPr>
        <p:txBody>
          <a:bodyPr wrap="square">
            <a:spAutoFit/>
          </a:bodyPr>
          <a:lstStyle/>
          <a:p>
            <a:r>
              <a:rPr lang="en-US" sz="6200" dirty="0">
                <a:solidFill>
                  <a:srgbClr val="223566"/>
                </a:solidFill>
                <a:latin typeface="Libre Franklin SemiBold" pitchFamily="2" charset="0"/>
              </a:rPr>
              <a:t>Campaign Design</a:t>
            </a:r>
          </a:p>
        </p:txBody>
      </p:sp>
      <p:pic>
        <p:nvPicPr>
          <p:cNvPr id="8" name="Picture 7" descr="A potato chips on a yellow background&#10;&#10;AI-generated content may be incorrect.">
            <a:extLst>
              <a:ext uri="{FF2B5EF4-FFF2-40B4-BE49-F238E27FC236}">
                <a16:creationId xmlns:a16="http://schemas.microsoft.com/office/drawing/2014/main" id="{3F23E5A7-99E8-5D56-F10D-3953EE41F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pic>
        <p:nvPicPr>
          <p:cNvPr id="3" name="Picture 2">
            <a:extLst>
              <a:ext uri="{FF2B5EF4-FFF2-40B4-BE49-F238E27FC236}">
                <a16:creationId xmlns:a16="http://schemas.microsoft.com/office/drawing/2014/main" id="{231A6750-7C8F-12D1-9960-D3794D1C9C87}"/>
              </a:ext>
            </a:extLst>
          </p:cNvPr>
          <p:cNvPicPr>
            <a:picLocks noChangeAspect="1"/>
          </p:cNvPicPr>
          <p:nvPr/>
        </p:nvPicPr>
        <p:blipFill>
          <a:blip r:embed="rId4"/>
          <a:stretch>
            <a:fillRect/>
          </a:stretch>
        </p:blipFill>
        <p:spPr>
          <a:xfrm>
            <a:off x="631998" y="5851425"/>
            <a:ext cx="1836780" cy="811339"/>
          </a:xfrm>
          <a:prstGeom prst="rect">
            <a:avLst/>
          </a:prstGeom>
        </p:spPr>
      </p:pic>
    </p:spTree>
    <p:extLst>
      <p:ext uri="{BB962C8B-B14F-4D97-AF65-F5344CB8AC3E}">
        <p14:creationId xmlns:p14="http://schemas.microsoft.com/office/powerpoint/2010/main" val="3675922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86A79-4845-37E7-8207-D2F145DD819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B0D6B57-C297-2392-DE7E-FC92F03DEBAF}"/>
              </a:ext>
            </a:extLst>
          </p:cNvPr>
          <p:cNvPicPr>
            <a:picLocks noChangeAspect="1"/>
          </p:cNvPicPr>
          <p:nvPr/>
        </p:nvPicPr>
        <p:blipFill>
          <a:blip r:embed="rId3"/>
          <a:stretch>
            <a:fillRect/>
          </a:stretch>
        </p:blipFill>
        <p:spPr>
          <a:xfrm>
            <a:off x="631998" y="5851425"/>
            <a:ext cx="1836780" cy="811339"/>
          </a:xfrm>
          <a:prstGeom prst="rect">
            <a:avLst/>
          </a:prstGeom>
        </p:spPr>
      </p:pic>
      <p:sp>
        <p:nvSpPr>
          <p:cNvPr id="3" name="TextBox 2">
            <a:extLst>
              <a:ext uri="{FF2B5EF4-FFF2-40B4-BE49-F238E27FC236}">
                <a16:creationId xmlns:a16="http://schemas.microsoft.com/office/drawing/2014/main" id="{29808DFE-3AF6-FBD4-487B-BEF2629A5C26}"/>
              </a:ext>
            </a:extLst>
          </p:cNvPr>
          <p:cNvSpPr txBox="1"/>
          <p:nvPr/>
        </p:nvSpPr>
        <p:spPr>
          <a:xfrm>
            <a:off x="712871" y="801923"/>
            <a:ext cx="4055072" cy="2000548"/>
          </a:xfrm>
          <a:prstGeom prst="rect">
            <a:avLst/>
          </a:prstGeom>
          <a:noFill/>
        </p:spPr>
        <p:txBody>
          <a:bodyPr wrap="square">
            <a:spAutoFit/>
          </a:bodyPr>
          <a:lstStyle/>
          <a:p>
            <a:r>
              <a:rPr lang="en-US" sz="6200" dirty="0">
                <a:solidFill>
                  <a:srgbClr val="223566"/>
                </a:solidFill>
                <a:latin typeface="Libre Franklin SemiBold" pitchFamily="2" charset="0"/>
              </a:rPr>
              <a:t>Campaign Design</a:t>
            </a:r>
          </a:p>
        </p:txBody>
      </p:sp>
      <p:pic>
        <p:nvPicPr>
          <p:cNvPr id="9" name="Picture 8">
            <a:extLst>
              <a:ext uri="{FF2B5EF4-FFF2-40B4-BE49-F238E27FC236}">
                <a16:creationId xmlns:a16="http://schemas.microsoft.com/office/drawing/2014/main" id="{225B2B8B-F372-B0C3-4496-20A217E00025}"/>
              </a:ext>
            </a:extLst>
          </p:cNvPr>
          <p:cNvPicPr>
            <a:picLocks noChangeAspect="1"/>
          </p:cNvPicPr>
          <p:nvPr/>
        </p:nvPicPr>
        <p:blipFill>
          <a:blip r:embed="rId4"/>
          <a:stretch>
            <a:fillRect/>
          </a:stretch>
        </p:blipFill>
        <p:spPr>
          <a:xfrm>
            <a:off x="3696151" y="1802197"/>
            <a:ext cx="7982655" cy="4276571"/>
          </a:xfrm>
          <a:prstGeom prst="rect">
            <a:avLst/>
          </a:prstGeom>
        </p:spPr>
      </p:pic>
      <p:pic>
        <p:nvPicPr>
          <p:cNvPr id="6" name="Picture 5" descr="A yellow background with small dots&#10;&#10;AI-generated content may be incorrect.">
            <a:extLst>
              <a:ext uri="{FF2B5EF4-FFF2-40B4-BE49-F238E27FC236}">
                <a16:creationId xmlns:a16="http://schemas.microsoft.com/office/drawing/2014/main" id="{E71FFCF0-4227-5EEC-6834-03C08BC951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3639" y="4364037"/>
            <a:ext cx="1284722" cy="1070602"/>
          </a:xfrm>
          <a:prstGeom prst="rect">
            <a:avLst/>
          </a:prstGeom>
        </p:spPr>
      </p:pic>
    </p:spTree>
    <p:extLst>
      <p:ext uri="{BB962C8B-B14F-4D97-AF65-F5344CB8AC3E}">
        <p14:creationId xmlns:p14="http://schemas.microsoft.com/office/powerpoint/2010/main" val="2222138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et’s take our relationship further. (6)">
            <a:hlinkClick r:id="" action="ppaction://media"/>
            <a:extLst>
              <a:ext uri="{FF2B5EF4-FFF2-40B4-BE49-F238E27FC236}">
                <a16:creationId xmlns:a16="http://schemas.microsoft.com/office/drawing/2014/main" id="{38EA3E4A-C3BA-B52A-DD4C-4B2C86BBFE1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34000" y="0"/>
            <a:ext cx="6858000" cy="6858000"/>
          </a:xfrm>
          <a:prstGeom prst="rect">
            <a:avLst/>
          </a:prstGeom>
        </p:spPr>
      </p:pic>
      <p:pic>
        <p:nvPicPr>
          <p:cNvPr id="5" name="Picture 4">
            <a:extLst>
              <a:ext uri="{FF2B5EF4-FFF2-40B4-BE49-F238E27FC236}">
                <a16:creationId xmlns:a16="http://schemas.microsoft.com/office/drawing/2014/main" id="{6770E8D7-9125-E3CB-693A-9BEC2E46F593}"/>
              </a:ext>
            </a:extLst>
          </p:cNvPr>
          <p:cNvPicPr>
            <a:picLocks noChangeAspect="1"/>
          </p:cNvPicPr>
          <p:nvPr/>
        </p:nvPicPr>
        <p:blipFill>
          <a:blip r:embed="rId6"/>
          <a:stretch>
            <a:fillRect/>
          </a:stretch>
        </p:blipFill>
        <p:spPr>
          <a:xfrm>
            <a:off x="631998" y="5851425"/>
            <a:ext cx="1836780" cy="811339"/>
          </a:xfrm>
          <a:prstGeom prst="rect">
            <a:avLst/>
          </a:prstGeom>
        </p:spPr>
      </p:pic>
      <p:sp>
        <p:nvSpPr>
          <p:cNvPr id="4" name="TextBox 3">
            <a:extLst>
              <a:ext uri="{FF2B5EF4-FFF2-40B4-BE49-F238E27FC236}">
                <a16:creationId xmlns:a16="http://schemas.microsoft.com/office/drawing/2014/main" id="{A31F2D67-ED83-3EDC-B5D2-70727E88E26B}"/>
              </a:ext>
            </a:extLst>
          </p:cNvPr>
          <p:cNvSpPr txBox="1"/>
          <p:nvPr/>
        </p:nvSpPr>
        <p:spPr>
          <a:xfrm>
            <a:off x="712871" y="801923"/>
            <a:ext cx="4055072" cy="2000548"/>
          </a:xfrm>
          <a:prstGeom prst="rect">
            <a:avLst/>
          </a:prstGeom>
          <a:noFill/>
        </p:spPr>
        <p:txBody>
          <a:bodyPr wrap="square">
            <a:spAutoFit/>
          </a:bodyPr>
          <a:lstStyle/>
          <a:p>
            <a:r>
              <a:rPr lang="en-US" sz="6200" dirty="0">
                <a:solidFill>
                  <a:srgbClr val="223566"/>
                </a:solidFill>
                <a:latin typeface="Libre Franklin SemiBold" pitchFamily="2" charset="0"/>
              </a:rPr>
              <a:t>Campaign Design</a:t>
            </a:r>
          </a:p>
        </p:txBody>
      </p:sp>
    </p:spTree>
    <p:extLst>
      <p:ext uri="{BB962C8B-B14F-4D97-AF65-F5344CB8AC3E}">
        <p14:creationId xmlns:p14="http://schemas.microsoft.com/office/powerpoint/2010/main" val="162670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29E3187-BEA9-75B2-28FE-1935FD9AABFD}"/>
              </a:ext>
            </a:extLst>
          </p:cNvPr>
          <p:cNvSpPr txBox="1"/>
          <p:nvPr/>
        </p:nvSpPr>
        <p:spPr>
          <a:xfrm>
            <a:off x="331870" y="321786"/>
            <a:ext cx="6722073" cy="1046440"/>
          </a:xfrm>
          <a:prstGeom prst="rect">
            <a:avLst/>
          </a:prstGeom>
          <a:noFill/>
        </p:spPr>
        <p:txBody>
          <a:bodyPr wrap="square">
            <a:spAutoFit/>
          </a:bodyPr>
          <a:lstStyle/>
          <a:p>
            <a:r>
              <a:rPr lang="en-US" sz="6200" dirty="0">
                <a:solidFill>
                  <a:srgbClr val="223566"/>
                </a:solidFill>
                <a:latin typeface="Libre Franklin SemiBold" pitchFamily="2" charset="0"/>
              </a:rPr>
              <a:t>Video Vignettes</a:t>
            </a:r>
          </a:p>
        </p:txBody>
      </p:sp>
      <p:pic>
        <p:nvPicPr>
          <p:cNvPr id="5" name="Picture 4">
            <a:extLst>
              <a:ext uri="{FF2B5EF4-FFF2-40B4-BE49-F238E27FC236}">
                <a16:creationId xmlns:a16="http://schemas.microsoft.com/office/drawing/2014/main" id="{FB3F26E3-2C3F-3E64-A2FF-A2A0A435E2BD}"/>
              </a:ext>
            </a:extLst>
          </p:cNvPr>
          <p:cNvPicPr>
            <a:picLocks noChangeAspect="1"/>
          </p:cNvPicPr>
          <p:nvPr/>
        </p:nvPicPr>
        <p:blipFill>
          <a:blip r:embed="rId3"/>
          <a:stretch>
            <a:fillRect/>
          </a:stretch>
        </p:blipFill>
        <p:spPr>
          <a:xfrm>
            <a:off x="631998" y="5851425"/>
            <a:ext cx="1836780" cy="811339"/>
          </a:xfrm>
          <a:prstGeom prst="rect">
            <a:avLst/>
          </a:prstGeom>
        </p:spPr>
      </p:pic>
      <p:sp>
        <p:nvSpPr>
          <p:cNvPr id="6" name="TextBox 5">
            <a:extLst>
              <a:ext uri="{FF2B5EF4-FFF2-40B4-BE49-F238E27FC236}">
                <a16:creationId xmlns:a16="http://schemas.microsoft.com/office/drawing/2014/main" id="{D2076ED4-3D88-5F97-1019-AAD9DC91CE33}"/>
              </a:ext>
            </a:extLst>
          </p:cNvPr>
          <p:cNvSpPr txBox="1"/>
          <p:nvPr/>
        </p:nvSpPr>
        <p:spPr>
          <a:xfrm>
            <a:off x="631998" y="1307090"/>
            <a:ext cx="6093994" cy="461665"/>
          </a:xfrm>
          <a:prstGeom prst="rect">
            <a:avLst/>
          </a:prstGeom>
          <a:noFill/>
        </p:spPr>
        <p:txBody>
          <a:bodyPr wrap="square">
            <a:spAutoFit/>
          </a:bodyPr>
          <a:lstStyle/>
          <a:p>
            <a:pPr algn="l"/>
            <a:r>
              <a:rPr lang="en-US" sz="2400" dirty="0">
                <a:solidFill>
                  <a:srgbClr val="223566"/>
                </a:solidFill>
                <a:latin typeface="Libre Franklin" pitchFamily="2" charset="0"/>
              </a:rPr>
              <a:t>The NINE: A Greater Look at Greater LEX</a:t>
            </a:r>
            <a:r>
              <a:rPr lang="en-US" sz="2400" b="0" i="0" u="none" strike="noStrike" baseline="0" dirty="0">
                <a:solidFill>
                  <a:srgbClr val="223566"/>
                </a:solidFill>
                <a:latin typeface="Libre Franklin" pitchFamily="2" charset="0"/>
              </a:rPr>
              <a:t>.</a:t>
            </a:r>
            <a:endParaRPr lang="en-US" sz="2400" dirty="0">
              <a:solidFill>
                <a:srgbClr val="223566"/>
              </a:solidFill>
              <a:latin typeface="Libre Franklin" pitchFamily="2" charset="0"/>
            </a:endParaRPr>
          </a:p>
        </p:txBody>
      </p:sp>
      <p:pic>
        <p:nvPicPr>
          <p:cNvPr id="8" name="Picture 7">
            <a:extLst>
              <a:ext uri="{FF2B5EF4-FFF2-40B4-BE49-F238E27FC236}">
                <a16:creationId xmlns:a16="http://schemas.microsoft.com/office/drawing/2014/main" id="{FA30591C-9C47-2A29-6223-336809218536}"/>
              </a:ext>
            </a:extLst>
          </p:cNvPr>
          <p:cNvPicPr>
            <a:picLocks noChangeAspect="1"/>
          </p:cNvPicPr>
          <p:nvPr/>
        </p:nvPicPr>
        <p:blipFill>
          <a:blip r:embed="rId4"/>
          <a:stretch>
            <a:fillRect/>
          </a:stretch>
        </p:blipFill>
        <p:spPr>
          <a:xfrm>
            <a:off x="2636235" y="1768755"/>
            <a:ext cx="8923767" cy="4210644"/>
          </a:xfrm>
          <a:prstGeom prst="rect">
            <a:avLst/>
          </a:prstGeom>
        </p:spPr>
      </p:pic>
    </p:spTree>
    <p:extLst>
      <p:ext uri="{BB962C8B-B14F-4D97-AF65-F5344CB8AC3E}">
        <p14:creationId xmlns:p14="http://schemas.microsoft.com/office/powerpoint/2010/main" val="4006879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OR003_TheNine_Donut_V2">
            <a:hlinkClick r:id="" action="ppaction://media"/>
            <a:extLst>
              <a:ext uri="{FF2B5EF4-FFF2-40B4-BE49-F238E27FC236}">
                <a16:creationId xmlns:a16="http://schemas.microsoft.com/office/drawing/2014/main" id="{B7B0FD80-B93D-700F-F454-B41027C15F9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39934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C8936-E966-6C85-5711-73D8587385A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62CF53-3605-8E1A-BCBA-07ADDD7097C8}"/>
              </a:ext>
            </a:extLst>
          </p:cNvPr>
          <p:cNvSpPr txBox="1"/>
          <p:nvPr/>
        </p:nvSpPr>
        <p:spPr>
          <a:xfrm>
            <a:off x="5469928" y="1386698"/>
            <a:ext cx="6093994" cy="1354217"/>
          </a:xfrm>
          <a:prstGeom prst="rect">
            <a:avLst/>
          </a:prstGeom>
          <a:noFill/>
        </p:spPr>
        <p:txBody>
          <a:bodyPr wrap="square">
            <a:spAutoFit/>
          </a:bodyPr>
          <a:lstStyle/>
          <a:p>
            <a:pPr algn="l"/>
            <a:r>
              <a:rPr lang="en-US" sz="1800" b="1" i="0" u="none" strike="noStrike" baseline="0" dirty="0">
                <a:solidFill>
                  <a:srgbClr val="223566"/>
                </a:solidFill>
                <a:latin typeface="Libre Franklin" pitchFamily="2" charset="0"/>
              </a:rPr>
              <a:t>Digital Display: </a:t>
            </a:r>
            <a:r>
              <a:rPr lang="en-US" sz="1600" b="1" i="0" u="none" strike="noStrike" baseline="0" dirty="0">
                <a:solidFill>
                  <a:srgbClr val="223566"/>
                </a:solidFill>
                <a:latin typeface="Libre Franklin Thin" pitchFamily="2" charset="0"/>
              </a:rPr>
              <a:t>300x250, 728x90,300x600,320x50</a:t>
            </a:r>
            <a:endParaRPr lang="en-US" sz="1800" b="1" i="0" u="none" strike="noStrike" baseline="0" dirty="0">
              <a:solidFill>
                <a:srgbClr val="223566"/>
              </a:solidFill>
              <a:latin typeface="Libre Franklin Thin" pitchFamily="2" charset="0"/>
            </a:endParaRPr>
          </a:p>
          <a:p>
            <a:pPr marL="742950" lvl="1" indent="-285750">
              <a:buFont typeface="Wingdings" panose="05000000000000000000" pitchFamily="2" charset="2"/>
              <a:buChar char="q"/>
            </a:pPr>
            <a:r>
              <a:rPr lang="en-US" sz="1600" dirty="0">
                <a:solidFill>
                  <a:srgbClr val="223566"/>
                </a:solidFill>
                <a:latin typeface="Libre Franklin Thin" pitchFamily="2" charset="0"/>
              </a:rPr>
              <a:t>Demo Target: Founder, Owner/Principal, Partner, Advisor, Board of Directors, C-Suite Executives</a:t>
            </a:r>
          </a:p>
          <a:p>
            <a:pPr marL="742950" lvl="1" indent="-285750">
              <a:buFont typeface="Wingdings" panose="05000000000000000000" pitchFamily="2" charset="2"/>
              <a:buChar char="q"/>
            </a:pPr>
            <a:r>
              <a:rPr lang="en-US" sz="1600" dirty="0">
                <a:solidFill>
                  <a:srgbClr val="223566"/>
                </a:solidFill>
                <a:latin typeface="Libre Franklin Thin" pitchFamily="2" charset="0"/>
              </a:rPr>
              <a:t>Industries: Selected NAICS Codes </a:t>
            </a:r>
          </a:p>
          <a:p>
            <a:pPr marL="742950" lvl="1" indent="-285750">
              <a:buFont typeface="Wingdings" panose="05000000000000000000" pitchFamily="2" charset="2"/>
              <a:buChar char="q"/>
            </a:pPr>
            <a:r>
              <a:rPr lang="en-US" sz="1600" dirty="0">
                <a:solidFill>
                  <a:srgbClr val="223566"/>
                </a:solidFill>
                <a:latin typeface="Libre Franklin Thin" pitchFamily="2" charset="0"/>
              </a:rPr>
              <a:t>Monthly Impressions: 100,000 (1 million total)</a:t>
            </a:r>
          </a:p>
        </p:txBody>
      </p:sp>
      <p:sp>
        <p:nvSpPr>
          <p:cNvPr id="4" name="TextBox 3">
            <a:extLst>
              <a:ext uri="{FF2B5EF4-FFF2-40B4-BE49-F238E27FC236}">
                <a16:creationId xmlns:a16="http://schemas.microsoft.com/office/drawing/2014/main" id="{64471A73-7085-BD41-CC9E-8A98C0D8A8C2}"/>
              </a:ext>
            </a:extLst>
          </p:cNvPr>
          <p:cNvSpPr txBox="1"/>
          <p:nvPr/>
        </p:nvSpPr>
        <p:spPr>
          <a:xfrm>
            <a:off x="5469928" y="3066878"/>
            <a:ext cx="6093994" cy="1354217"/>
          </a:xfrm>
          <a:prstGeom prst="rect">
            <a:avLst/>
          </a:prstGeom>
          <a:noFill/>
        </p:spPr>
        <p:txBody>
          <a:bodyPr wrap="square">
            <a:spAutoFit/>
          </a:bodyPr>
          <a:lstStyle/>
          <a:p>
            <a:pPr algn="l"/>
            <a:r>
              <a:rPr lang="en-US" sz="1800" b="1" i="0" u="none" strike="noStrike" baseline="0" dirty="0">
                <a:solidFill>
                  <a:srgbClr val="223566"/>
                </a:solidFill>
                <a:latin typeface="Libre Franklin" pitchFamily="2" charset="0"/>
              </a:rPr>
              <a:t>Digital Video: </a:t>
            </a:r>
            <a:r>
              <a:rPr lang="en-US" sz="1600" b="1" dirty="0">
                <a:solidFill>
                  <a:srgbClr val="223566"/>
                </a:solidFill>
                <a:latin typeface="Libre Franklin Thin" pitchFamily="2" charset="0"/>
              </a:rPr>
              <a:t>&lt; :60 spots </a:t>
            </a:r>
            <a:endParaRPr lang="en-US" sz="1800" b="1" i="0" u="none" strike="noStrike" baseline="0" dirty="0">
              <a:solidFill>
                <a:srgbClr val="223566"/>
              </a:solidFill>
              <a:latin typeface="Libre Franklin Thin" pitchFamily="2" charset="0"/>
            </a:endParaRPr>
          </a:p>
          <a:p>
            <a:pPr marL="742950" lvl="1" indent="-285750">
              <a:buFont typeface="Wingdings" panose="05000000000000000000" pitchFamily="2" charset="2"/>
              <a:buChar char="q"/>
            </a:pPr>
            <a:r>
              <a:rPr lang="en-US" sz="1600" dirty="0">
                <a:solidFill>
                  <a:srgbClr val="223566"/>
                </a:solidFill>
                <a:latin typeface="Libre Franklin Thin" pitchFamily="2" charset="0"/>
              </a:rPr>
              <a:t>Demo Target: Founder, Owner/Principal, Partner, Advisor, Board of Directors, C-Suite Executives</a:t>
            </a:r>
          </a:p>
          <a:p>
            <a:pPr marL="742950" lvl="1" indent="-285750">
              <a:buFont typeface="Wingdings" panose="05000000000000000000" pitchFamily="2" charset="2"/>
              <a:buChar char="q"/>
            </a:pPr>
            <a:r>
              <a:rPr lang="en-US" sz="1600" dirty="0">
                <a:solidFill>
                  <a:srgbClr val="223566"/>
                </a:solidFill>
                <a:latin typeface="Libre Franklin Thin" pitchFamily="2" charset="0"/>
              </a:rPr>
              <a:t>Industries: Selected NAICS Codes </a:t>
            </a:r>
          </a:p>
          <a:p>
            <a:pPr marL="742950" lvl="1" indent="-285750">
              <a:buFont typeface="Wingdings" panose="05000000000000000000" pitchFamily="2" charset="2"/>
              <a:buChar char="q"/>
            </a:pPr>
            <a:r>
              <a:rPr lang="en-US" sz="1600" dirty="0">
                <a:solidFill>
                  <a:srgbClr val="223566"/>
                </a:solidFill>
                <a:latin typeface="Libre Franklin Thin" pitchFamily="2" charset="0"/>
              </a:rPr>
              <a:t>Monthly Impressions: 65,000 (585,000 total)</a:t>
            </a:r>
          </a:p>
        </p:txBody>
      </p:sp>
      <p:sp>
        <p:nvSpPr>
          <p:cNvPr id="5" name="TextBox 4">
            <a:extLst>
              <a:ext uri="{FF2B5EF4-FFF2-40B4-BE49-F238E27FC236}">
                <a16:creationId xmlns:a16="http://schemas.microsoft.com/office/drawing/2014/main" id="{F2441F0C-F831-C904-FB1C-7160C6B34EBA}"/>
              </a:ext>
            </a:extLst>
          </p:cNvPr>
          <p:cNvSpPr txBox="1"/>
          <p:nvPr/>
        </p:nvSpPr>
        <p:spPr>
          <a:xfrm>
            <a:off x="5469928" y="4747058"/>
            <a:ext cx="6093994" cy="1600438"/>
          </a:xfrm>
          <a:prstGeom prst="rect">
            <a:avLst/>
          </a:prstGeom>
          <a:noFill/>
        </p:spPr>
        <p:txBody>
          <a:bodyPr wrap="square">
            <a:spAutoFit/>
          </a:bodyPr>
          <a:lstStyle/>
          <a:p>
            <a:pPr algn="l"/>
            <a:r>
              <a:rPr lang="en-US" sz="1800" b="1" i="0" u="none" strike="noStrike" baseline="0" dirty="0">
                <a:solidFill>
                  <a:srgbClr val="223566"/>
                </a:solidFill>
                <a:latin typeface="Libre Franklin" pitchFamily="2" charset="0"/>
              </a:rPr>
              <a:t>LinkedIn: </a:t>
            </a:r>
            <a:r>
              <a:rPr lang="en-US" sz="1600" b="1" i="0" u="none" strike="noStrike" baseline="0" dirty="0">
                <a:solidFill>
                  <a:srgbClr val="223566"/>
                </a:solidFill>
                <a:latin typeface="Libre Franklin Thin" pitchFamily="2" charset="0"/>
              </a:rPr>
              <a:t>Paid Posts </a:t>
            </a:r>
            <a:endParaRPr lang="en-US" sz="1800" b="1" i="0" u="none" strike="noStrike" baseline="0" dirty="0">
              <a:solidFill>
                <a:srgbClr val="223566"/>
              </a:solidFill>
              <a:latin typeface="Libre Franklin Thin" pitchFamily="2" charset="0"/>
            </a:endParaRPr>
          </a:p>
          <a:p>
            <a:pPr marL="742950" lvl="1" indent="-285750">
              <a:buFont typeface="Wingdings" panose="05000000000000000000" pitchFamily="2" charset="2"/>
              <a:buChar char="q"/>
            </a:pPr>
            <a:r>
              <a:rPr lang="en-US" sz="1600" dirty="0">
                <a:solidFill>
                  <a:srgbClr val="223566"/>
                </a:solidFill>
                <a:latin typeface="Libre Franklin Thin" pitchFamily="2" charset="0"/>
              </a:rPr>
              <a:t>C-Suite Executives</a:t>
            </a:r>
          </a:p>
          <a:p>
            <a:pPr marL="742950" lvl="1" indent="-285750">
              <a:buFont typeface="Wingdings" panose="05000000000000000000" pitchFamily="2" charset="2"/>
              <a:buChar char="q"/>
            </a:pPr>
            <a:r>
              <a:rPr lang="en-US" sz="1600" dirty="0">
                <a:solidFill>
                  <a:srgbClr val="223566"/>
                </a:solidFill>
                <a:latin typeface="Libre Franklin Thin" pitchFamily="2" charset="0"/>
              </a:rPr>
              <a:t>Industries: Food and Beverage Services, </a:t>
            </a:r>
          </a:p>
          <a:p>
            <a:pPr lvl="1"/>
            <a:r>
              <a:rPr lang="en-US" sz="1600" dirty="0">
                <a:solidFill>
                  <a:srgbClr val="223566"/>
                </a:solidFill>
                <a:latin typeface="Libre Franklin Thin" pitchFamily="2" charset="0"/>
              </a:rPr>
              <a:t>Biotechnology Research, Manufacturing, </a:t>
            </a:r>
          </a:p>
          <a:p>
            <a:pPr lvl="1"/>
            <a:r>
              <a:rPr lang="en-US" sz="1600" dirty="0">
                <a:solidFill>
                  <a:srgbClr val="223566"/>
                </a:solidFill>
                <a:latin typeface="Libre Franklin Thin" pitchFamily="2" charset="0"/>
              </a:rPr>
              <a:t>Financial Services, Business Consulting and Services</a:t>
            </a:r>
          </a:p>
          <a:p>
            <a:pPr marL="742950" lvl="1" indent="-285750">
              <a:buFont typeface="Wingdings" panose="05000000000000000000" pitchFamily="2" charset="2"/>
              <a:buChar char="q"/>
            </a:pPr>
            <a:r>
              <a:rPr lang="en-US" sz="1600" dirty="0">
                <a:solidFill>
                  <a:srgbClr val="223566"/>
                </a:solidFill>
                <a:latin typeface="Libre Franklin Thin" pitchFamily="2" charset="0"/>
              </a:rPr>
              <a:t>Monthly Impressions: 60,000 (600,000 total)</a:t>
            </a:r>
          </a:p>
        </p:txBody>
      </p:sp>
      <p:sp>
        <p:nvSpPr>
          <p:cNvPr id="7" name="TextBox 6">
            <a:extLst>
              <a:ext uri="{FF2B5EF4-FFF2-40B4-BE49-F238E27FC236}">
                <a16:creationId xmlns:a16="http://schemas.microsoft.com/office/drawing/2014/main" id="{A298958C-9C63-AE7F-3120-2C18FDB39CF8}"/>
              </a:ext>
            </a:extLst>
          </p:cNvPr>
          <p:cNvSpPr txBox="1"/>
          <p:nvPr/>
        </p:nvSpPr>
        <p:spPr>
          <a:xfrm>
            <a:off x="712870" y="801923"/>
            <a:ext cx="4757057" cy="1046440"/>
          </a:xfrm>
          <a:prstGeom prst="rect">
            <a:avLst/>
          </a:prstGeom>
          <a:noFill/>
        </p:spPr>
        <p:txBody>
          <a:bodyPr wrap="square">
            <a:spAutoFit/>
          </a:bodyPr>
          <a:lstStyle/>
          <a:p>
            <a:r>
              <a:rPr lang="en-US" sz="6200" dirty="0">
                <a:solidFill>
                  <a:srgbClr val="223566"/>
                </a:solidFill>
                <a:latin typeface="Libre Franklin SemiBold" pitchFamily="2" charset="0"/>
              </a:rPr>
              <a:t>Media Plan</a:t>
            </a:r>
          </a:p>
        </p:txBody>
      </p:sp>
      <p:pic>
        <p:nvPicPr>
          <p:cNvPr id="8" name="Picture 7" descr="A blue text on a black background&#10;&#10;AI-generated content may be incorrect.">
            <a:extLst>
              <a:ext uri="{FF2B5EF4-FFF2-40B4-BE49-F238E27FC236}">
                <a16:creationId xmlns:a16="http://schemas.microsoft.com/office/drawing/2014/main" id="{DDD19795-B4B1-DB33-6D5E-9EB11B91C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0388" y="2445952"/>
            <a:ext cx="2692066" cy="1966096"/>
          </a:xfrm>
          <a:prstGeom prst="rect">
            <a:avLst/>
          </a:prstGeom>
        </p:spPr>
      </p:pic>
      <p:pic>
        <p:nvPicPr>
          <p:cNvPr id="10" name="Picture 9">
            <a:extLst>
              <a:ext uri="{FF2B5EF4-FFF2-40B4-BE49-F238E27FC236}">
                <a16:creationId xmlns:a16="http://schemas.microsoft.com/office/drawing/2014/main" id="{63D4063E-BF22-5C30-410C-B094E45E8878}"/>
              </a:ext>
            </a:extLst>
          </p:cNvPr>
          <p:cNvPicPr>
            <a:picLocks noChangeAspect="1"/>
          </p:cNvPicPr>
          <p:nvPr/>
        </p:nvPicPr>
        <p:blipFill>
          <a:blip r:embed="rId4"/>
          <a:stretch>
            <a:fillRect/>
          </a:stretch>
        </p:blipFill>
        <p:spPr>
          <a:xfrm>
            <a:off x="631998" y="5851425"/>
            <a:ext cx="1836780" cy="811339"/>
          </a:xfrm>
          <a:prstGeom prst="rect">
            <a:avLst/>
          </a:prstGeom>
        </p:spPr>
      </p:pic>
    </p:spTree>
    <p:extLst>
      <p:ext uri="{BB962C8B-B14F-4D97-AF65-F5344CB8AC3E}">
        <p14:creationId xmlns:p14="http://schemas.microsoft.com/office/powerpoint/2010/main" val="1856006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EB07E6-D9DA-F371-CC06-EBFA5B776657}"/>
              </a:ext>
            </a:extLst>
          </p:cNvPr>
          <p:cNvSpPr txBox="1"/>
          <p:nvPr/>
        </p:nvSpPr>
        <p:spPr>
          <a:xfrm>
            <a:off x="5791200" y="1879141"/>
            <a:ext cx="6096000" cy="2339102"/>
          </a:xfrm>
          <a:prstGeom prst="rect">
            <a:avLst/>
          </a:prstGeom>
          <a:noFill/>
        </p:spPr>
        <p:txBody>
          <a:bodyPr wrap="square">
            <a:spAutoFit/>
          </a:bodyPr>
          <a:lstStyle/>
          <a:p>
            <a:r>
              <a:rPr lang="en-US" sz="1800" b="1" i="0" u="none" strike="noStrike" baseline="0" dirty="0">
                <a:solidFill>
                  <a:srgbClr val="223566"/>
                </a:solidFill>
                <a:latin typeface="Libre Franklin" pitchFamily="2" charset="0"/>
              </a:rPr>
              <a:t>Event Geofencing: </a:t>
            </a:r>
            <a:r>
              <a:rPr lang="en-US" sz="1600" b="1" dirty="0">
                <a:solidFill>
                  <a:srgbClr val="223566"/>
                </a:solidFill>
                <a:latin typeface="Libre Franklin Light" pitchFamily="2" charset="0"/>
              </a:rPr>
              <a:t>&lt; :60 spots &amp; Digital Displays</a:t>
            </a:r>
            <a:endParaRPr lang="en-US" sz="1800" b="1" dirty="0">
              <a:solidFill>
                <a:srgbClr val="223566"/>
              </a:solidFill>
              <a:latin typeface="Libre Franklin Light" pitchFamily="2" charset="0"/>
            </a:endParaRPr>
          </a:p>
          <a:p>
            <a:pPr marL="742950" lvl="1" indent="-285750">
              <a:buFont typeface="Wingdings" panose="05000000000000000000" pitchFamily="2" charset="2"/>
              <a:buChar char="q"/>
            </a:pPr>
            <a:r>
              <a:rPr lang="en-US" sz="1600" dirty="0">
                <a:solidFill>
                  <a:srgbClr val="223566"/>
                </a:solidFill>
                <a:latin typeface="Libre Franklin Light" pitchFamily="2" charset="0"/>
              </a:rPr>
              <a:t>Demo Target: Users that attend selected events</a:t>
            </a:r>
          </a:p>
          <a:p>
            <a:pPr marL="742950" lvl="1" indent="-285750">
              <a:buFont typeface="Wingdings" panose="05000000000000000000" pitchFamily="2" charset="2"/>
              <a:buChar char="q"/>
            </a:pPr>
            <a:r>
              <a:rPr lang="en-US" sz="1600" dirty="0">
                <a:solidFill>
                  <a:srgbClr val="223566"/>
                </a:solidFill>
                <a:latin typeface="Libre Franklin Light" pitchFamily="2" charset="0"/>
              </a:rPr>
              <a:t>Events:</a:t>
            </a:r>
          </a:p>
          <a:p>
            <a:pPr marL="1200150" lvl="2" indent="-285750">
              <a:buFont typeface="Wingdings" panose="05000000000000000000" pitchFamily="2" charset="2"/>
              <a:buChar char="q"/>
            </a:pPr>
            <a:r>
              <a:rPr lang="en-US" sz="1600" dirty="0">
                <a:solidFill>
                  <a:srgbClr val="223566"/>
                </a:solidFill>
                <a:latin typeface="Libre Franklin Light" pitchFamily="2" charset="0"/>
              </a:rPr>
              <a:t>American South Site Selection Summit</a:t>
            </a:r>
          </a:p>
          <a:p>
            <a:pPr marL="1657350" lvl="3" indent="-285750">
              <a:buFont typeface="Wingdings" panose="05000000000000000000" pitchFamily="2" charset="2"/>
              <a:buChar char="q"/>
            </a:pPr>
            <a:r>
              <a:rPr lang="en-US" sz="1600" dirty="0">
                <a:solidFill>
                  <a:srgbClr val="223566"/>
                </a:solidFill>
                <a:latin typeface="Libre Franklin Light" pitchFamily="2" charset="0"/>
              </a:rPr>
              <a:t>Impressions: 6,000</a:t>
            </a:r>
          </a:p>
          <a:p>
            <a:pPr marL="1200150" lvl="2" indent="-285750">
              <a:buFont typeface="Wingdings" panose="05000000000000000000" pitchFamily="2" charset="2"/>
              <a:buChar char="q"/>
            </a:pPr>
            <a:r>
              <a:rPr lang="en-US" sz="1600" dirty="0" err="1">
                <a:solidFill>
                  <a:srgbClr val="223566"/>
                </a:solidFill>
                <a:latin typeface="Libre Franklin Light" pitchFamily="2" charset="0"/>
              </a:rPr>
              <a:t>SelectUSA</a:t>
            </a:r>
            <a:endParaRPr lang="en-US" sz="1600" dirty="0">
              <a:solidFill>
                <a:srgbClr val="223566"/>
              </a:solidFill>
              <a:latin typeface="Libre Franklin Light" pitchFamily="2" charset="0"/>
            </a:endParaRPr>
          </a:p>
          <a:p>
            <a:pPr marL="1657350" lvl="3" indent="-285750">
              <a:buFont typeface="Wingdings" panose="05000000000000000000" pitchFamily="2" charset="2"/>
              <a:buChar char="q"/>
            </a:pPr>
            <a:r>
              <a:rPr lang="en-US" sz="1600" dirty="0">
                <a:solidFill>
                  <a:srgbClr val="223566"/>
                </a:solidFill>
                <a:latin typeface="Libre Franklin Light" pitchFamily="2" charset="0"/>
              </a:rPr>
              <a:t>Impressions: 6,000</a:t>
            </a:r>
          </a:p>
          <a:p>
            <a:pPr marL="1200150" lvl="2" indent="-285750">
              <a:buFont typeface="Wingdings" panose="05000000000000000000" pitchFamily="2" charset="2"/>
              <a:buChar char="q"/>
            </a:pPr>
            <a:r>
              <a:rPr lang="en-US" sz="1600" dirty="0">
                <a:solidFill>
                  <a:srgbClr val="223566"/>
                </a:solidFill>
                <a:latin typeface="Libre Franklin Light" pitchFamily="2" charset="0"/>
              </a:rPr>
              <a:t>State Farm Championship Classic</a:t>
            </a:r>
          </a:p>
          <a:p>
            <a:pPr marL="1657350" lvl="3" indent="-285750">
              <a:buFont typeface="Wingdings" panose="05000000000000000000" pitchFamily="2" charset="2"/>
              <a:buChar char="q"/>
            </a:pPr>
            <a:r>
              <a:rPr lang="en-US" sz="1600" dirty="0">
                <a:solidFill>
                  <a:srgbClr val="223566"/>
                </a:solidFill>
                <a:latin typeface="Libre Franklin Light" pitchFamily="2" charset="0"/>
              </a:rPr>
              <a:t>Impressions: 2,000</a:t>
            </a:r>
          </a:p>
        </p:txBody>
      </p:sp>
      <p:pic>
        <p:nvPicPr>
          <p:cNvPr id="9" name="Picture 8">
            <a:extLst>
              <a:ext uri="{FF2B5EF4-FFF2-40B4-BE49-F238E27FC236}">
                <a16:creationId xmlns:a16="http://schemas.microsoft.com/office/drawing/2014/main" id="{55D1E20C-C7A9-B064-DB93-17F24A4A63AC}"/>
              </a:ext>
            </a:extLst>
          </p:cNvPr>
          <p:cNvPicPr>
            <a:picLocks noChangeAspect="1"/>
          </p:cNvPicPr>
          <p:nvPr/>
        </p:nvPicPr>
        <p:blipFill>
          <a:blip r:embed="rId3"/>
          <a:stretch>
            <a:fillRect/>
          </a:stretch>
        </p:blipFill>
        <p:spPr>
          <a:xfrm>
            <a:off x="631998" y="5851425"/>
            <a:ext cx="1836780" cy="811339"/>
          </a:xfrm>
          <a:prstGeom prst="rect">
            <a:avLst/>
          </a:prstGeom>
        </p:spPr>
      </p:pic>
      <p:sp>
        <p:nvSpPr>
          <p:cNvPr id="2" name="TextBox 1">
            <a:extLst>
              <a:ext uri="{FF2B5EF4-FFF2-40B4-BE49-F238E27FC236}">
                <a16:creationId xmlns:a16="http://schemas.microsoft.com/office/drawing/2014/main" id="{69A713AE-CD8C-E64C-2E00-0B887E0E594F}"/>
              </a:ext>
            </a:extLst>
          </p:cNvPr>
          <p:cNvSpPr txBox="1"/>
          <p:nvPr/>
        </p:nvSpPr>
        <p:spPr>
          <a:xfrm>
            <a:off x="712870" y="801923"/>
            <a:ext cx="4757057" cy="1046440"/>
          </a:xfrm>
          <a:prstGeom prst="rect">
            <a:avLst/>
          </a:prstGeom>
          <a:noFill/>
        </p:spPr>
        <p:txBody>
          <a:bodyPr wrap="square">
            <a:spAutoFit/>
          </a:bodyPr>
          <a:lstStyle/>
          <a:p>
            <a:r>
              <a:rPr lang="en-US" sz="6200" dirty="0">
                <a:solidFill>
                  <a:srgbClr val="223566"/>
                </a:solidFill>
                <a:latin typeface="Libre Franklin SemiBold" pitchFamily="2" charset="0"/>
              </a:rPr>
              <a:t>Media Plan</a:t>
            </a:r>
          </a:p>
        </p:txBody>
      </p:sp>
      <p:pic>
        <p:nvPicPr>
          <p:cNvPr id="3" name="Picture 2" descr="A blue text on a black background&#10;&#10;AI-generated content may be incorrect.">
            <a:extLst>
              <a:ext uri="{FF2B5EF4-FFF2-40B4-BE49-F238E27FC236}">
                <a16:creationId xmlns:a16="http://schemas.microsoft.com/office/drawing/2014/main" id="{88F202BB-E474-A7F7-DAE6-BD34B0BAC6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0388" y="2445952"/>
            <a:ext cx="2692066" cy="1966096"/>
          </a:xfrm>
          <a:prstGeom prst="rect">
            <a:avLst/>
          </a:prstGeom>
        </p:spPr>
      </p:pic>
    </p:spTree>
    <p:extLst>
      <p:ext uri="{BB962C8B-B14F-4D97-AF65-F5344CB8AC3E}">
        <p14:creationId xmlns:p14="http://schemas.microsoft.com/office/powerpoint/2010/main" val="2087088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44792-3E98-B840-C41C-1C2966F5E40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AC66F85-4363-246D-FD6A-DA1112342191}"/>
              </a:ext>
            </a:extLst>
          </p:cNvPr>
          <p:cNvSpPr txBox="1"/>
          <p:nvPr/>
        </p:nvSpPr>
        <p:spPr>
          <a:xfrm>
            <a:off x="712871" y="801923"/>
            <a:ext cx="5067444" cy="1415772"/>
          </a:xfrm>
          <a:prstGeom prst="rect">
            <a:avLst/>
          </a:prstGeom>
          <a:noFill/>
        </p:spPr>
        <p:txBody>
          <a:bodyPr wrap="square">
            <a:spAutoFit/>
          </a:bodyPr>
          <a:lstStyle/>
          <a:p>
            <a:r>
              <a:rPr lang="en-US" sz="6200" dirty="0">
                <a:solidFill>
                  <a:srgbClr val="223566"/>
                </a:solidFill>
                <a:latin typeface="Libre Franklin SemiBold" pitchFamily="2" charset="0"/>
              </a:rPr>
              <a:t>Media Plan</a:t>
            </a:r>
            <a:br>
              <a:rPr lang="en-US" sz="3200" dirty="0">
                <a:solidFill>
                  <a:srgbClr val="223566"/>
                </a:solidFill>
                <a:latin typeface="Libre Franklin SemiBold" pitchFamily="2" charset="0"/>
              </a:rPr>
            </a:br>
            <a:r>
              <a:rPr lang="en-US" sz="2400" dirty="0">
                <a:solidFill>
                  <a:srgbClr val="223566"/>
                </a:solidFill>
                <a:latin typeface="Libre Franklin SemiBold" pitchFamily="2" charset="0"/>
              </a:rPr>
              <a:t>Lexington Economic Partnership</a:t>
            </a:r>
            <a:endParaRPr lang="en-US" sz="3200" dirty="0">
              <a:solidFill>
                <a:srgbClr val="223566"/>
              </a:solidFill>
              <a:latin typeface="Libre Franklin SemiBold" pitchFamily="2" charset="0"/>
            </a:endParaRPr>
          </a:p>
        </p:txBody>
      </p:sp>
      <p:pic>
        <p:nvPicPr>
          <p:cNvPr id="13" name="Picture 12" descr="City of Lexington, Kentucky, The Horse Capital of the World®">
            <a:extLst>
              <a:ext uri="{FF2B5EF4-FFF2-40B4-BE49-F238E27FC236}">
                <a16:creationId xmlns:a16="http://schemas.microsoft.com/office/drawing/2014/main" id="{364E3A0A-28FD-3A11-ED8B-7AD3159C0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4355" y="6056077"/>
            <a:ext cx="1804514" cy="62641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E509F97-59CD-B43F-F626-2FEC528D5101}"/>
              </a:ext>
            </a:extLst>
          </p:cNvPr>
          <p:cNvPicPr>
            <a:picLocks noChangeAspect="1"/>
          </p:cNvPicPr>
          <p:nvPr/>
        </p:nvPicPr>
        <p:blipFill>
          <a:blip r:embed="rId4"/>
          <a:srcRect r="61809"/>
          <a:stretch/>
        </p:blipFill>
        <p:spPr>
          <a:xfrm>
            <a:off x="712871" y="5871149"/>
            <a:ext cx="701484" cy="811339"/>
          </a:xfrm>
          <a:prstGeom prst="rect">
            <a:avLst/>
          </a:prstGeom>
        </p:spPr>
      </p:pic>
      <p:sp>
        <p:nvSpPr>
          <p:cNvPr id="2" name="TextBox 1">
            <a:extLst>
              <a:ext uri="{FF2B5EF4-FFF2-40B4-BE49-F238E27FC236}">
                <a16:creationId xmlns:a16="http://schemas.microsoft.com/office/drawing/2014/main" id="{8A46FE15-6D06-610B-2889-31618950B519}"/>
              </a:ext>
            </a:extLst>
          </p:cNvPr>
          <p:cNvSpPr txBox="1"/>
          <p:nvPr/>
        </p:nvSpPr>
        <p:spPr>
          <a:xfrm>
            <a:off x="5791200" y="1879141"/>
            <a:ext cx="6096000" cy="2831544"/>
          </a:xfrm>
          <a:prstGeom prst="rect">
            <a:avLst/>
          </a:prstGeom>
          <a:noFill/>
        </p:spPr>
        <p:txBody>
          <a:bodyPr wrap="square">
            <a:spAutoFit/>
          </a:bodyPr>
          <a:lstStyle/>
          <a:p>
            <a:r>
              <a:rPr lang="en-US" sz="1800" b="1" i="0" u="none" strike="noStrike" baseline="0" dirty="0">
                <a:solidFill>
                  <a:srgbClr val="223566"/>
                </a:solidFill>
                <a:latin typeface="Libre Franklin" pitchFamily="2" charset="0"/>
              </a:rPr>
              <a:t>Event Geofencing:  </a:t>
            </a:r>
            <a:r>
              <a:rPr lang="en-US" sz="1600" b="1" i="0" u="none" strike="noStrike" baseline="0" dirty="0">
                <a:solidFill>
                  <a:srgbClr val="223566"/>
                </a:solidFill>
                <a:latin typeface="Libre Franklin Light" pitchFamily="2" charset="0"/>
              </a:rPr>
              <a:t>:30-</a:t>
            </a:r>
            <a:r>
              <a:rPr lang="en-US" sz="1600" b="1" dirty="0">
                <a:solidFill>
                  <a:srgbClr val="223566"/>
                </a:solidFill>
                <a:latin typeface="Libre Franklin Light" pitchFamily="2" charset="0"/>
              </a:rPr>
              <a:t>:60 spots &amp; Digital Display</a:t>
            </a:r>
          </a:p>
          <a:p>
            <a:pPr marL="742950" lvl="1" indent="-285750">
              <a:buFont typeface="Wingdings" panose="05000000000000000000" pitchFamily="2" charset="2"/>
              <a:buChar char="q"/>
            </a:pPr>
            <a:r>
              <a:rPr lang="en-US" sz="1600" dirty="0">
                <a:solidFill>
                  <a:srgbClr val="223566"/>
                </a:solidFill>
                <a:latin typeface="Libre Franklin Light" pitchFamily="2" charset="0"/>
              </a:rPr>
              <a:t>Demo Target: Users that attend selected events</a:t>
            </a:r>
          </a:p>
          <a:p>
            <a:pPr marL="742950" lvl="1" indent="-285750">
              <a:buFont typeface="Wingdings" panose="05000000000000000000" pitchFamily="2" charset="2"/>
              <a:buChar char="q"/>
            </a:pPr>
            <a:r>
              <a:rPr lang="en-US" sz="1600" dirty="0">
                <a:solidFill>
                  <a:srgbClr val="223566"/>
                </a:solidFill>
                <a:latin typeface="Libre Franklin Light" pitchFamily="2" charset="0"/>
              </a:rPr>
              <a:t>Events:</a:t>
            </a:r>
          </a:p>
          <a:p>
            <a:pPr marL="1200150" lvl="2" indent="-285750">
              <a:buFont typeface="Wingdings" panose="05000000000000000000" pitchFamily="2" charset="2"/>
              <a:buChar char="q"/>
            </a:pPr>
            <a:r>
              <a:rPr lang="en-US" sz="1600" dirty="0">
                <a:solidFill>
                  <a:srgbClr val="223566"/>
                </a:solidFill>
                <a:latin typeface="Libre Franklin Light" pitchFamily="2" charset="0"/>
              </a:rPr>
              <a:t>Drug, Chemical &amp; Associated Technologies</a:t>
            </a:r>
          </a:p>
          <a:p>
            <a:pPr marL="1657350" lvl="3" indent="-285750">
              <a:buFont typeface="Wingdings" panose="05000000000000000000" pitchFamily="2" charset="2"/>
              <a:buChar char="q"/>
            </a:pPr>
            <a:r>
              <a:rPr lang="en-US" sz="1600" dirty="0">
                <a:solidFill>
                  <a:srgbClr val="223566"/>
                </a:solidFill>
                <a:latin typeface="Libre Franklin Light" pitchFamily="2" charset="0"/>
              </a:rPr>
              <a:t>Impressions: 16,000</a:t>
            </a:r>
          </a:p>
          <a:p>
            <a:pPr marL="1200150" lvl="2" indent="-285750">
              <a:buFont typeface="Wingdings" panose="05000000000000000000" pitchFamily="2" charset="2"/>
              <a:buChar char="q"/>
            </a:pPr>
            <a:r>
              <a:rPr lang="en-US" sz="1600" dirty="0">
                <a:solidFill>
                  <a:srgbClr val="223566"/>
                </a:solidFill>
                <a:latin typeface="Libre Franklin Light" pitchFamily="2" charset="0"/>
              </a:rPr>
              <a:t>Keeneland (Spring &amp; Fall)</a:t>
            </a:r>
          </a:p>
          <a:p>
            <a:pPr marL="1657350" lvl="3" indent="-285750">
              <a:buFont typeface="Wingdings" panose="05000000000000000000" pitchFamily="2" charset="2"/>
              <a:buChar char="q"/>
            </a:pPr>
            <a:r>
              <a:rPr lang="en-US" sz="1600" dirty="0">
                <a:solidFill>
                  <a:srgbClr val="223566"/>
                </a:solidFill>
                <a:latin typeface="Libre Franklin Light" pitchFamily="2" charset="0"/>
              </a:rPr>
              <a:t>Impressions: 174,000</a:t>
            </a:r>
          </a:p>
          <a:p>
            <a:pPr marL="1200150" lvl="2" indent="-285750">
              <a:buFont typeface="Wingdings" panose="05000000000000000000" pitchFamily="2" charset="2"/>
              <a:buChar char="q"/>
            </a:pPr>
            <a:r>
              <a:rPr lang="en-US" sz="1600" dirty="0">
                <a:solidFill>
                  <a:srgbClr val="223566"/>
                </a:solidFill>
                <a:latin typeface="Libre Franklin Light" pitchFamily="2" charset="0"/>
              </a:rPr>
              <a:t>Defender Kentucky 3-Day</a:t>
            </a:r>
          </a:p>
          <a:p>
            <a:pPr marL="1657350" lvl="3" indent="-285750">
              <a:buFont typeface="Wingdings" panose="05000000000000000000" pitchFamily="2" charset="2"/>
              <a:buChar char="q"/>
            </a:pPr>
            <a:r>
              <a:rPr lang="en-US" sz="1600" dirty="0">
                <a:solidFill>
                  <a:srgbClr val="223566"/>
                </a:solidFill>
                <a:latin typeface="Libre Franklin Light" pitchFamily="2" charset="0"/>
              </a:rPr>
              <a:t>Impressions: 24,000</a:t>
            </a:r>
          </a:p>
          <a:p>
            <a:pPr marL="1200150" lvl="2" indent="-285750">
              <a:buFont typeface="Wingdings" panose="05000000000000000000" pitchFamily="2" charset="2"/>
              <a:buChar char="q"/>
            </a:pPr>
            <a:r>
              <a:rPr lang="en-US" sz="1600" dirty="0">
                <a:solidFill>
                  <a:srgbClr val="223566"/>
                </a:solidFill>
                <a:latin typeface="Libre Franklin Light" pitchFamily="2" charset="0"/>
              </a:rPr>
              <a:t>BIO International</a:t>
            </a:r>
          </a:p>
          <a:p>
            <a:pPr marL="1657350" lvl="3" indent="-285750">
              <a:buFont typeface="Wingdings" panose="05000000000000000000" pitchFamily="2" charset="2"/>
              <a:buChar char="q"/>
            </a:pPr>
            <a:r>
              <a:rPr lang="en-US" sz="1600" dirty="0">
                <a:solidFill>
                  <a:srgbClr val="223566"/>
                </a:solidFill>
                <a:latin typeface="Libre Franklin Light" pitchFamily="2" charset="0"/>
              </a:rPr>
              <a:t>Impressions: 12,000</a:t>
            </a:r>
          </a:p>
        </p:txBody>
      </p:sp>
      <p:pic>
        <p:nvPicPr>
          <p:cNvPr id="4" name="Picture 3">
            <a:extLst>
              <a:ext uri="{FF2B5EF4-FFF2-40B4-BE49-F238E27FC236}">
                <a16:creationId xmlns:a16="http://schemas.microsoft.com/office/drawing/2014/main" id="{454183A7-EADB-B579-3037-BEE70BE2704B}"/>
              </a:ext>
            </a:extLst>
          </p:cNvPr>
          <p:cNvPicPr>
            <a:picLocks noChangeAspect="1"/>
          </p:cNvPicPr>
          <p:nvPr/>
        </p:nvPicPr>
        <p:blipFill>
          <a:blip r:embed="rId5"/>
          <a:srcRect l="50000"/>
          <a:stretch/>
        </p:blipFill>
        <p:spPr>
          <a:xfrm>
            <a:off x="1650017" y="2242043"/>
            <a:ext cx="3159473" cy="3814034"/>
          </a:xfrm>
          <a:prstGeom prst="rect">
            <a:avLst/>
          </a:prstGeom>
        </p:spPr>
      </p:pic>
    </p:spTree>
    <p:extLst>
      <p:ext uri="{BB962C8B-B14F-4D97-AF65-F5344CB8AC3E}">
        <p14:creationId xmlns:p14="http://schemas.microsoft.com/office/powerpoint/2010/main" val="4024124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D158-A405-E570-06FF-34786E15935D}"/>
            </a:ext>
          </a:extLst>
        </p:cNvPr>
        <p:cNvGrpSpPr/>
        <p:nvPr/>
      </p:nvGrpSpPr>
      <p:grpSpPr>
        <a:xfrm>
          <a:off x="0" y="0"/>
          <a:ext cx="0" cy="0"/>
          <a:chOff x="0" y="0"/>
          <a:chExt cx="0" cy="0"/>
        </a:xfrm>
      </p:grpSpPr>
      <p:pic>
        <p:nvPicPr>
          <p:cNvPr id="4" name="Picture 3" descr="A blue text on a black background&#10;&#10;Description automatically generated">
            <a:extLst>
              <a:ext uri="{FF2B5EF4-FFF2-40B4-BE49-F238E27FC236}">
                <a16:creationId xmlns:a16="http://schemas.microsoft.com/office/drawing/2014/main" id="{CB06A59A-90D0-EAE1-061D-927CDDFDBC81}"/>
              </a:ext>
            </a:extLst>
          </p:cNvPr>
          <p:cNvPicPr>
            <a:picLocks noChangeAspect="1"/>
          </p:cNvPicPr>
          <p:nvPr/>
        </p:nvPicPr>
        <p:blipFill>
          <a:blip r:embed="rId5"/>
          <a:stretch>
            <a:fillRect/>
          </a:stretch>
        </p:blipFill>
        <p:spPr>
          <a:xfrm>
            <a:off x="983837" y="5984526"/>
            <a:ext cx="966883" cy="706144"/>
          </a:xfrm>
          <a:prstGeom prst="rect">
            <a:avLst/>
          </a:prstGeom>
        </p:spPr>
      </p:pic>
      <p:cxnSp>
        <p:nvCxnSpPr>
          <p:cNvPr id="5" name="Straight Connector 4">
            <a:extLst>
              <a:ext uri="{FF2B5EF4-FFF2-40B4-BE49-F238E27FC236}">
                <a16:creationId xmlns:a16="http://schemas.microsoft.com/office/drawing/2014/main" id="{702374BA-4CB7-956F-4DB9-9428B8C11ADB}"/>
              </a:ext>
            </a:extLst>
          </p:cNvPr>
          <p:cNvCxnSpPr>
            <a:cxnSpLocks/>
          </p:cNvCxnSpPr>
          <p:nvPr/>
        </p:nvCxnSpPr>
        <p:spPr>
          <a:xfrm>
            <a:off x="863381" y="6121101"/>
            <a:ext cx="0" cy="432995"/>
          </a:xfrm>
          <a:prstGeom prst="line">
            <a:avLst/>
          </a:prstGeom>
          <a:ln>
            <a:solidFill>
              <a:srgbClr val="003D4D"/>
            </a:solidFill>
          </a:ln>
        </p:spPr>
        <p:style>
          <a:lnRef idx="1">
            <a:schemeClr val="accent1"/>
          </a:lnRef>
          <a:fillRef idx="0">
            <a:schemeClr val="accent1"/>
          </a:fillRef>
          <a:effectRef idx="0">
            <a:schemeClr val="accent1"/>
          </a:effectRef>
          <a:fontRef idx="minor">
            <a:schemeClr val="tx1"/>
          </a:fontRef>
        </p:style>
      </p:cxnSp>
      <p:pic>
        <p:nvPicPr>
          <p:cNvPr id="3" name="locate_in_lex_website_reel_econ_dev_clx_v2b (1080p)">
            <a:hlinkClick r:id="" action="ppaction://media"/>
            <a:extLst>
              <a:ext uri="{FF2B5EF4-FFF2-40B4-BE49-F238E27FC236}">
                <a16:creationId xmlns:a16="http://schemas.microsoft.com/office/drawing/2014/main" id="{B7AD3D2E-B840-8E7A-B65F-38B5D66B6F2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2361494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5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770FD-671A-2516-AF4C-A2E34F3A8BA6}"/>
            </a:ext>
          </a:extLst>
        </p:cNvPr>
        <p:cNvGrpSpPr/>
        <p:nvPr/>
      </p:nvGrpSpPr>
      <p:grpSpPr>
        <a:xfrm>
          <a:off x="0" y="0"/>
          <a:ext cx="0" cy="0"/>
          <a:chOff x="0" y="0"/>
          <a:chExt cx="0" cy="0"/>
        </a:xfrm>
      </p:grpSpPr>
      <p:sp>
        <p:nvSpPr>
          <p:cNvPr id="18" name="Text Placeholder 17">
            <a:extLst>
              <a:ext uri="{FF2B5EF4-FFF2-40B4-BE49-F238E27FC236}">
                <a16:creationId xmlns:a16="http://schemas.microsoft.com/office/drawing/2014/main" id="{485270D7-59C0-9AB1-D79C-A58F895F03E9}"/>
              </a:ext>
            </a:extLst>
          </p:cNvPr>
          <p:cNvSpPr>
            <a:spLocks noGrp="1"/>
          </p:cNvSpPr>
          <p:nvPr>
            <p:ph type="body" sz="quarter" idx="10"/>
          </p:nvPr>
        </p:nvSpPr>
        <p:spPr>
          <a:xfrm>
            <a:off x="271718" y="2549826"/>
            <a:ext cx="10989840" cy="1758347"/>
          </a:xfrm>
        </p:spPr>
        <p:txBody>
          <a:bodyPr>
            <a:normAutofit/>
          </a:bodyPr>
          <a:lstStyle/>
          <a:p>
            <a:r>
              <a:rPr lang="en-US" sz="5700" dirty="0"/>
              <a:t>THANK YOU!</a:t>
            </a:r>
          </a:p>
        </p:txBody>
      </p:sp>
    </p:spTree>
    <p:extLst>
      <p:ext uri="{BB962C8B-B14F-4D97-AF65-F5344CB8AC3E}">
        <p14:creationId xmlns:p14="http://schemas.microsoft.com/office/powerpoint/2010/main" val="37748407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2624</TotalTime>
  <Words>1184</Words>
  <Application>Microsoft Office PowerPoint</Application>
  <PresentationFormat>Widescreen</PresentationFormat>
  <Paragraphs>101</Paragraphs>
  <Slides>15</Slides>
  <Notes>15</Notes>
  <HiddenSlides>0</HiddenSlides>
  <MMClips>3</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15</vt:i4>
      </vt:variant>
    </vt:vector>
  </HeadingPairs>
  <TitlesOfParts>
    <vt:vector size="30" baseType="lpstr">
      <vt:lpstr>Aeonik</vt:lpstr>
      <vt:lpstr>Aptos</vt:lpstr>
      <vt:lpstr>Aptos Display</vt:lpstr>
      <vt:lpstr>Arial</vt:lpstr>
      <vt:lpstr>Inter</vt:lpstr>
      <vt:lpstr>Libre Franklin</vt:lpstr>
      <vt:lpstr>Libre Franklin Light</vt:lpstr>
      <vt:lpstr>Libre Franklin SemiBold</vt:lpstr>
      <vt:lpstr>Libre Franklin Thin</vt:lpstr>
      <vt:lpstr>Miller Banner</vt:lpstr>
      <vt:lpstr>MillerText</vt:lpstr>
      <vt:lpstr>NHaasGroteskDSStd-45Lt</vt:lpstr>
      <vt:lpstr>NHaasGroteskDSStd-65Md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Vandegrift</dc:creator>
  <cp:lastModifiedBy>Katie Vandegrift</cp:lastModifiedBy>
  <cp:revision>7</cp:revision>
  <cp:lastPrinted>2025-03-19T14:05:55Z</cp:lastPrinted>
  <dcterms:created xsi:type="dcterms:W3CDTF">2025-02-17T19:54:46Z</dcterms:created>
  <dcterms:modified xsi:type="dcterms:W3CDTF">2025-03-21T13:41:15Z</dcterms:modified>
</cp:coreProperties>
</file>